
<file path=[Content_Types].xml><?xml version="1.0" encoding="utf-8"?>
<ns0:Types xmlns:ns0="http://schemas.openxmlformats.org/package/2006/content-types">
  <ns0:Default Extension="xml" ContentType="application/xml"/>
  <ns0:Default Extension="rels" ContentType="application/vnd.openxmlformats-package.relationships+xml"/>
  <ns0:Default Extension="jpeg" ContentType="image/jpeg"/>
  <ns0:Default Extension="jpg" ContentType="image/jpg"/>
  <ns0:Default Extension="svg" ContentType="image/svg+xml"/>
  <ns0:Default Extension="png" ContentType="image/png"/>
  <ns0:Default Extension="gif" ContentType="image/gif"/>
  <ns0:Default Extension="m4v" ContentType="video/mp4"/>
  <ns0:Default Extension="mp4" ContentType="video/mp4"/>
  <ns0:Default Extension="vml" ContentType="application/vnd.openxmlformats-officedocument.vmlDrawing"/>
  <ns0:Default Extension="xlsx" ContentType="application/vnd.openxmlformats-officedocument.spreadsheetml.sheet"/>
  <ns0:Override PartName="/ppt/presentation.xml" ContentType="application/vnd.openxmlformats-officedocument.presentationml.presentation.main+xml"/>
  <ns0:Override PartName="/ppt/slideMasters/slideMaster1.xml" ContentType="application/vnd.openxmlformats-officedocument.presentationml.slideMaster+xml"/>
  <ns0:Override PartName="/ppt/slides/slide1.xml" ContentType="application/vnd.openxmlformats-officedocument.presentationml.slide+xml"/>
  <ns0:Override PartName="/ppt/slideMasters/slideMaster2.xml" ContentType="application/vnd.openxmlformats-officedocument.presentationml.slideMaster+xml"/>
  <ns0:Override PartName="/ppt/slides/slide2.xml" ContentType="application/vnd.openxmlformats-officedocument.presentationml.slide+xml"/>
  <ns0:Override PartName="/ppt/slideMasters/slideMaster3.xml" ContentType="application/vnd.openxmlformats-officedocument.presentationml.slideMaster+xml"/>
  <ns0:Override PartName="/ppt/slides/slide3.xml" ContentType="application/vnd.openxmlformats-officedocument.presentationml.slide+xml"/>
  <ns0:Override PartName="/ppt/slideMasters/slideMaster4.xml" ContentType="application/vnd.openxmlformats-officedocument.presentationml.slideMaster+xml"/>
  <ns0:Override PartName="/ppt/slides/slide4.xml" ContentType="application/vnd.openxmlformats-officedocument.presentationml.slide+xml"/>
  <ns0:Override PartName="/ppt/slideMasters/slideMaster5.xml" ContentType="application/vnd.openxmlformats-officedocument.presentationml.slideMaster+xml"/>
  <ns0:Override PartName="/ppt/slides/slide5.xml" ContentType="application/vnd.openxmlformats-officedocument.presentationml.slide+xml"/>
  <ns0:Override PartName="/ppt/slideMasters/slideMaster6.xml" ContentType="application/vnd.openxmlformats-officedocument.presentationml.slideMaster+xml"/>
  <ns0:Override PartName="/ppt/slides/slide6.xml" ContentType="application/vnd.openxmlformats-officedocument.presentationml.slide+xml"/>
  <ns0:Override PartName="/ppt/slideMasters/slideMaster7.xml" ContentType="application/vnd.openxmlformats-officedocument.presentationml.slideMaster+xml"/>
  <ns0:Override PartName="/ppt/slides/slide7.xml" ContentType="application/vnd.openxmlformats-officedocument.presentationml.slide+xml"/>
  <ns0:Override PartName="/ppt/presProps.xml" ContentType="application/vnd.openxmlformats-officedocument.presentationml.presProps+xml"/>
  <ns0:Override PartName="/ppt/viewProps.xml" ContentType="application/vnd.openxmlformats-officedocument.presentationml.viewProps+xml"/>
  <ns0:Override PartName="/ppt/theme/theme1.xml" ContentType="application/vnd.openxmlformats-officedocument.theme+xml"/>
  <ns0:Override PartName="/ppt/tableStyles.xml" ContentType="application/vnd.openxmlformats-officedocument.presentationml.tableStyles+xml"/>
  <ns0:Override PartName="/ppt/slideLayouts/slideLayout1.xml" ContentType="application/vnd.openxmlformats-officedocument.presentationml.slideLayout+xml"/>
  <ns0:Override PartName="/docProps/core.xml" ContentType="application/vnd.openxmlformats-package.core-properties+xml"/>
  <ns0:Override PartName="/docProps/app.xml" ContentType="application/vnd.openxmlformats-officedocument.extended-properties+xml"/>
</ns0: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ns0:presentation xmlns:ns0="http://schemas.openxmlformats.org/presentationml/2006/main" xmlns:ns1="http://schemas.openxmlformats.org/officeDocument/2006/relationships" xmlns:ns2="http://schemas.openxmlformats.org/drawingml/2006/main" saveSubsetFonts="1" autoCompressPictures="0">
  <ns0:sldMasterIdLst>
    <ns0:sldMasterId id="2147483648" ns1:id="rId1"/>
  </ns0:sldMasterIdLst>
  <ns0:sldIdLst>
    <ns0:sldId id="256" ns1:id="rId2"/>
    <ns0:sldId id="257" ns1:id="rId3"/>
    <ns0:sldId id="258" ns1:id="rId4"/>
    <ns0:sldId id="259" ns1:id="rId5"/>
    <ns0:sldId id="260" ns1:id="rId6"/>
    <ns0:sldId id="261" ns1:id="rId7"/>
    <ns0:sldId id="262" ns1:id="rId8"/>
  </ns0:sldIdLst>
  <ns0:sldSz cx="12191695" cy="6858000"/>
  <ns0:notesSz cx="6858000" cy="12191695"/>
  <ns0:defaultTextStyle>
    <ns2:lvl1pPr marL="0" algn="l" defTabSz="9144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1pPr>
    <ns2:lvl2pPr marL="457200" algn="l" defTabSz="9144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2pPr>
    <ns2:lvl3pPr marL="914400" algn="l" defTabSz="9144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3pPr>
    <ns2:lvl4pPr marL="1371600" algn="l" defTabSz="9144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4pPr>
    <ns2:lvl5pPr marL="1828800" algn="l" defTabSz="9144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5pPr>
    <ns2:lvl6pPr marL="2286000" algn="l" defTabSz="9144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6pPr>
    <ns2:lvl7pPr marL="2743200" algn="l" defTabSz="9144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7pPr>
    <ns2:lvl8pPr marL="3200400" algn="l" defTabSz="9144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8pPr>
    <ns2:lvl9pPr marL="3657600" algn="l" defTabSz="9144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9pPr>
  </ns0:defaultTextStyle>
</ns0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?>
<ns0:Relationships xmlns:ns0="http://schemas.openxmlformats.org/package/2006/relationships"><ns0:Relationship Id="rId1" Type="http://schemas.openxmlformats.org/officeDocument/2006/relationships/slideMaster" Target="slideMasters/slideMaster1.xml" /><ns0:Relationship Id="rId2" Type="http://schemas.openxmlformats.org/officeDocument/2006/relationships/slide" Target="slides/slide1.xml" /><ns0:Relationship Id="rId3" Type="http://schemas.openxmlformats.org/officeDocument/2006/relationships/slide" Target="slides/slide2.xml" /><ns0:Relationship Id="rId4" Type="http://schemas.openxmlformats.org/officeDocument/2006/relationships/slide" Target="slides/slide3.xml" /><ns0:Relationship Id="rId5" Type="http://schemas.openxmlformats.org/officeDocument/2006/relationships/slide" Target="slides/slide4.xml" /><ns0:Relationship Id="rId6" Type="http://schemas.openxmlformats.org/officeDocument/2006/relationships/slide" Target="slides/slide5.xml" /><ns0:Relationship Id="rId7" Type="http://schemas.openxmlformats.org/officeDocument/2006/relationships/slide" Target="slides/slide6.xml" /><ns0:Relationship Id="rId8" Type="http://schemas.openxmlformats.org/officeDocument/2006/relationships/slide" Target="slides/slide7.xml" /><ns0:Relationship Id="rId10" Type="http://schemas.openxmlformats.org/officeDocument/2006/relationships/presProps" Target="presProps.xml" /><ns0:Relationship Id="rId11" Type="http://schemas.openxmlformats.org/officeDocument/2006/relationships/viewProps" Target="viewProps.xml" /><ns0:Relationship Id="rId12" Type="http://schemas.openxmlformats.org/officeDocument/2006/relationships/theme" Target="theme/theme1.xml" /><ns0:Relationship Id="rId13" Type="http://schemas.openxmlformats.org/officeDocument/2006/relationships/tableStyles" Target="tableStyles.xml" /></ns0: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?>
<ns0:Relationships xmlns:ns0="http://schemas.openxmlformats.org/package/2006/relationships"><ns0:Relationship Id="rId1" Type="http://schemas.openxmlformats.org/officeDocument/2006/relationships/image" Target="../media/image-1-1.png" /><ns0:Relationship Id="rId2" Type="http://schemas.openxmlformats.org/officeDocument/2006/relationships/image" Target="../media/image-1-2.png" /><ns0:Relationship Id="rId3" Type="http://schemas.openxmlformats.org/officeDocument/2006/relationships/slideLayout" Target="../slideLayouts/slideLayout1.xml" /></ns0:Relationships>
</file>

<file path=ppt/slides/_rels/slide2.xml.rels><?xml version='1.0' encoding='utf-8'?>
<ns0:Relationships xmlns:ns0="http://schemas.openxmlformats.org/package/2006/relationships"><ns0:Relationship Id="rId1" Type="http://schemas.openxmlformats.org/officeDocument/2006/relationships/image" Target="../media/image-2-1.png" /><ns0:Relationship Id="rId2" Type="http://schemas.openxmlformats.org/officeDocument/2006/relationships/image" Target="../media/image-2-2.png" /><ns0:Relationship Id="rId3" Type="http://schemas.openxmlformats.org/officeDocument/2006/relationships/image" Target="../media/image-2-3.png" /><ns0:Relationship Id="rId4" Type="http://schemas.openxmlformats.org/officeDocument/2006/relationships/image" Target="../media/image-2-4.png" /><ns0:Relationship Id="rId5" Type="http://schemas.openxmlformats.org/officeDocument/2006/relationships/image" Target="../media/image-2-5.png" /><ns0:Relationship Id="rId6" Type="http://schemas.openxmlformats.org/officeDocument/2006/relationships/image" Target="../media/image-2-6.png" /><ns0:Relationship Id="rId7" Type="http://schemas.openxmlformats.org/officeDocument/2006/relationships/image" Target="../media/image-2-7.png" /><ns0:Relationship Id="rId8" Type="http://schemas.openxmlformats.org/officeDocument/2006/relationships/image" Target="../media/image-2-8.png" /><ns0:Relationship Id="rId9" Type="http://schemas.openxmlformats.org/officeDocument/2006/relationships/slideLayout" Target="../slideLayouts/slideLayout1.xml" /></ns0:Relationships>
</file>

<file path=ppt/slides/_rels/slide3.xml.rels><?xml version='1.0' encoding='utf-8'?>
<ns0:Relationships xmlns:ns0="http://schemas.openxmlformats.org/package/2006/relationships"><ns0:Relationship Id="rId1" Type="http://schemas.openxmlformats.org/officeDocument/2006/relationships/image" Target="../media/image-3-1.png" /><ns0:Relationship Id="rId2" Type="http://schemas.openxmlformats.org/officeDocument/2006/relationships/image" Target="../media/image-3-2.png" /><ns0:Relationship Id="rId3" Type="http://schemas.openxmlformats.org/officeDocument/2006/relationships/image" Target="../media/image-3-3.png" /><ns0:Relationship Id="rId4" Type="http://schemas.openxmlformats.org/officeDocument/2006/relationships/slideLayout" Target="../slideLayouts/slideLayout1.xml" /></ns0:Relationships>
</file>

<file path=ppt/slides/_rels/slide4.xml.rels><?xml version='1.0' encoding='utf-8'?>
<ns0:Relationships xmlns:ns0="http://schemas.openxmlformats.org/package/2006/relationships"><ns0:Relationship Id="rId1" Type="http://schemas.openxmlformats.org/officeDocument/2006/relationships/image" Target="../media/image-4-1.png" /><ns0:Relationship Id="rId2" Type="http://schemas.openxmlformats.org/officeDocument/2006/relationships/image" Target="../media/image-4-2.png" /><ns0:Relationship Id="rId3" Type="http://schemas.openxmlformats.org/officeDocument/2006/relationships/image" Target="../media/image-4-3.png" /><ns0:Relationship Id="rId4" Type="http://schemas.openxmlformats.org/officeDocument/2006/relationships/image" Target="../media/image-4-4.png" /><ns0:Relationship Id="rId5" Type="http://schemas.openxmlformats.org/officeDocument/2006/relationships/image" Target="../media/image-4-5.png" /><ns0:Relationship Id="rId6" Type="http://schemas.openxmlformats.org/officeDocument/2006/relationships/image" Target="../media/image-4-6.png" /><ns0:Relationship Id="rId7" Type="http://schemas.openxmlformats.org/officeDocument/2006/relationships/slideLayout" Target="../slideLayouts/slideLayout1.xml" /></ns0:Relationships>
</file>

<file path=ppt/slides/_rels/slide5.xml.rels><?xml version='1.0' encoding='utf-8'?>
<ns0:Relationships xmlns:ns0="http://schemas.openxmlformats.org/package/2006/relationships"><ns0:Relationship Id="rId1" Type="http://schemas.openxmlformats.org/officeDocument/2006/relationships/image" Target="../media/image-5-1.png" /><ns0:Relationship Id="rId2" Type="http://schemas.openxmlformats.org/officeDocument/2006/relationships/image" Target="../media/image-5-2.png" /><ns0:Relationship Id="rId3" Type="http://schemas.openxmlformats.org/officeDocument/2006/relationships/slideLayout" Target="../slideLayouts/slideLayout1.xml" /></ns0:Relationships>
</file>

<file path=ppt/slides/_rels/slide6.xml.rels><?xml version='1.0' encoding='utf-8'?>
<ns0:Relationships xmlns:ns0="http://schemas.openxmlformats.org/package/2006/relationships"><ns0:Relationship Id="rId1" Type="http://schemas.openxmlformats.org/officeDocument/2006/relationships/image" Target="../media/image-6-1.png" /><ns0:Relationship Id="rId2" Type="http://schemas.openxmlformats.org/officeDocument/2006/relationships/image" Target="../media/image-6-2.png" /><ns0:Relationship Id="rId3" Type="http://schemas.openxmlformats.org/officeDocument/2006/relationships/image" Target="../media/image-6-3.png" /><ns0:Relationship Id="rId4" Type="http://schemas.openxmlformats.org/officeDocument/2006/relationships/image" Target="../media/image-6-4.png" /><ns0:Relationship Id="rId5" Type="http://schemas.openxmlformats.org/officeDocument/2006/relationships/image" Target="../media/image-6-5.png" /><ns0:Relationship Id="rId6" Type="http://schemas.openxmlformats.org/officeDocument/2006/relationships/image" Target="../media/image-6-6.png" /><ns0:Relationship Id="rId7" Type="http://schemas.openxmlformats.org/officeDocument/2006/relationships/image" Target="../media/image-6-7.png" /><ns0:Relationship Id="rId8" Type="http://schemas.openxmlformats.org/officeDocument/2006/relationships/image" Target="../media/image-6-8.png" /><ns0:Relationship Id="rId9" Type="http://schemas.openxmlformats.org/officeDocument/2006/relationships/image" Target="../media/image-6-9.png" /><ns0:Relationship Id="rId10" Type="http://schemas.openxmlformats.org/officeDocument/2006/relationships/image" Target="../media/image-6-10.png" /><ns0:Relationship Id="rId11" Type="http://schemas.openxmlformats.org/officeDocument/2006/relationships/slideLayout" Target="../slideLayouts/slideLayout1.xml" /></ns0:Relationships>
</file>

<file path=ppt/slides/_rels/slide7.xml.rels><?xml version='1.0' encoding='utf-8'?>
<ns0:Relationships xmlns:ns0="http://schemas.openxmlformats.org/package/2006/relationships"><ns0:Relationship Id="rId1" Type="http://schemas.openxmlformats.org/officeDocument/2006/relationships/image" Target="../media/image-7-1.png" /><ns0:Relationship Id="rId2" Type="http://schemas.openxmlformats.org/officeDocument/2006/relationships/image" Target="../media/image-7-2.png" /><ns0:Relationship Id="rId3" Type="http://schemas.openxmlformats.org/officeDocument/2006/relationships/image" Target="../media/image-7-3.png" /><ns0:Relationship Id="rId4" Type="http://schemas.openxmlformats.org/officeDocument/2006/relationships/image" Target="../media/image-7-4.png" /><ns0:Relationship Id="rId5" Type="http://schemas.openxmlformats.org/officeDocument/2006/relationships/slideLayout" Target="../slideLayouts/slideLayout1.xml" /></ns0: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e"/>
          <p:cNvSpPr/>
          <p:nvPr/>
        </p:nvSpPr>
        <p:spPr>
          <a:xfrm>
            <a:off x="5638830" y="0"/>
            <a:ext cx="6553230" cy="6858000"/>
          </a:xfrm>
          <a:prstGeom prst="rect">
            <a:avLst/>
          </a:prstGeom>
          <a:solidFill>
            <a:srgbClr val="F0F0F0"/>
          </a:solidFill>
          <a:ln/>
        </p:spPr>
      </p:sp>
      <p:sp>
        <p:nvSpPr>
          <p:cNvPr id="3" name="Texte"/>
          <p:cNvSpPr txBox="1"/>
          <p:nvPr/>
        </p:nvSpPr>
        <p:spPr>
          <a:xfrm>
            <a:off x="6096030" y="861273"/>
            <a:ext cx="5925312" cy="1651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3200"/>
              </a:lnSpc>
              <a:buNone/>
            </a:pPr>
            <a:r>
              <a:rPr lang="fr-FR" altLang="en-US" sz="900" b="1" spc="72" kern="0" dirty="0">
                <a:solidFill>
                  <a:srgbClr val="484848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SOLARIA SLIDES, NOTRE POWERPOINT EN HTML</a:t>
            </a:r>
            <a:endParaRPr lang="fr-FR" sz="900" dirty="0"/>
          </a:p>
        </p:txBody>
      </p:sp>
      <p:sp>
        <p:nvSpPr>
          <p:cNvPr id="4" name="Forme"/>
          <p:cNvSpPr/>
          <p:nvPr/>
        </p:nvSpPr>
        <p:spPr>
          <a:xfrm>
            <a:off x="6096030" y="1117580"/>
            <a:ext cx="5486400" cy="3174980"/>
          </a:xfrm>
          <a:prstGeom prst="roundRect">
            <a:avLst>
              <a:gd name="adj" fmla="val 4801"/>
            </a:avLst>
          </a:prstGeom>
          <a:solidFill>
            <a:srgbClr val="FFFFFF"/>
          </a:solidFill>
          <a:ln/>
        </p:spPr>
      </p:sp>
      <p:pic>
        <p:nvPicPr>
          <p:cNvPr id="5" name="Graphique" descr="L’éditeur Solaria Slides redessiné, avec sa balise HTML et ses exports PDF et PowerPoin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30" y="1117580"/>
            <a:ext cx="5486400" cy="3174980"/>
          </a:xfrm>
          <a:prstGeom prst="rect">
            <a:avLst/>
          </a:prstGeom>
        </p:spPr>
      </p:pic>
      <p:sp>
        <p:nvSpPr>
          <p:cNvPr id="6" name="Texte"/>
          <p:cNvSpPr txBox="1"/>
          <p:nvPr/>
        </p:nvSpPr>
        <p:spPr>
          <a:xfrm>
            <a:off x="6096030" y="4633173"/>
            <a:ext cx="5925312" cy="1651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3200"/>
              </a:lnSpc>
              <a:buNone/>
            </a:pPr>
            <a:r>
              <a:rPr lang="fr-FR" altLang="en-US" sz="900" b="1" spc="72" kern="0" dirty="0">
                <a:solidFill>
                  <a:srgbClr val="484848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DEUX CHIFFRES POUR COMMENCER</a:t>
            </a:r>
            <a:endParaRPr lang="fr-FR" sz="900" dirty="0"/>
          </a:p>
        </p:txBody>
      </p:sp>
      <p:sp>
        <p:nvSpPr>
          <p:cNvPr id="7" name="Forme"/>
          <p:cNvSpPr/>
          <p:nvPr/>
        </p:nvSpPr>
        <p:spPr>
          <a:xfrm>
            <a:off x="6096030" y="4889480"/>
            <a:ext cx="2667030" cy="952530"/>
          </a:xfrm>
          <a:prstGeom prst="roundRect">
            <a:avLst>
              <a:gd name="adj" fmla="val 16003"/>
            </a:avLst>
          </a:prstGeom>
          <a:solidFill>
            <a:srgbClr val="FFFFFF"/>
          </a:solidFill>
          <a:ln/>
        </p:spPr>
      </p:sp>
      <p:sp>
        <p:nvSpPr>
          <p:cNvPr id="8" name="Texte"/>
          <p:cNvSpPr txBox="1"/>
          <p:nvPr/>
        </p:nvSpPr>
        <p:spPr>
          <a:xfrm>
            <a:off x="6273790" y="5056083"/>
            <a:ext cx="2357598" cy="355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79400"/>
              </a:lnSpc>
              <a:buNone/>
            </a:pPr>
            <a:r>
              <a:rPr lang="fr-FR" altLang="en-US" sz="2400" spc="-96" kern="0" dirty="0">
                <a:solidFill>
                  <a:srgbClr val="263F5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 jours</a:t>
            </a:r>
            <a:endParaRPr lang="fr-FR" sz="2400" dirty="0"/>
          </a:p>
        </p:txBody>
      </p:sp>
      <p:sp>
        <p:nvSpPr>
          <p:cNvPr id="9" name="Texte"/>
          <p:cNvSpPr txBox="1"/>
          <p:nvPr/>
        </p:nvSpPr>
        <p:spPr>
          <a:xfrm>
            <a:off x="6273790" y="5407579"/>
            <a:ext cx="2357598" cy="355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3200"/>
              </a:lnSpc>
              <a:buNone/>
            </a:pPr>
            <a:r>
              <a:rPr lang="fr-FR" altLang="en-US" sz="1050" dirty="0">
                <a:solidFill>
                  <a:srgbClr val="484848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 développement pour le MVP</a:t>
            </a:r>
            <a:endParaRPr lang="fr-FR" sz="1050" dirty="0"/>
          </a:p>
        </p:txBody>
      </p:sp>
      <p:sp>
        <p:nvSpPr>
          <p:cNvPr id="10" name="Forme"/>
          <p:cNvSpPr/>
          <p:nvPr/>
        </p:nvSpPr>
        <p:spPr>
          <a:xfrm>
            <a:off x="8915400" y="4889480"/>
            <a:ext cx="2667030" cy="952530"/>
          </a:xfrm>
          <a:prstGeom prst="roundRect">
            <a:avLst>
              <a:gd name="adj" fmla="val 16003"/>
            </a:avLst>
          </a:prstGeom>
          <a:solidFill>
            <a:srgbClr val="FFFFFF"/>
          </a:solidFill>
          <a:ln/>
        </p:spPr>
      </p:sp>
      <p:sp>
        <p:nvSpPr>
          <p:cNvPr id="11" name="Texte"/>
          <p:cNvSpPr txBox="1"/>
          <p:nvPr/>
        </p:nvSpPr>
        <p:spPr>
          <a:xfrm>
            <a:off x="9093159" y="5056083"/>
            <a:ext cx="2357598" cy="355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79400"/>
              </a:lnSpc>
              <a:buNone/>
            </a:pPr>
            <a:r>
              <a:rPr lang="fr-FR" altLang="en-US" sz="2400" spc="-96" kern="0" dirty="0">
                <a:solidFill>
                  <a:srgbClr val="F4815A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 semaine</a:t>
            </a:r>
            <a:endParaRPr lang="fr-FR" sz="2400" dirty="0"/>
          </a:p>
        </p:txBody>
      </p:sp>
      <p:sp>
        <p:nvSpPr>
          <p:cNvPr id="12" name="Texte"/>
          <p:cNvSpPr txBox="1"/>
          <p:nvPr/>
        </p:nvSpPr>
        <p:spPr>
          <a:xfrm>
            <a:off x="9093159" y="5407579"/>
            <a:ext cx="2311420" cy="355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3200"/>
              </a:lnSpc>
              <a:buNone/>
            </a:pPr>
            <a:r>
              <a:rPr lang="fr-FR" altLang="en-US" sz="1050" dirty="0">
                <a:solidFill>
                  <a:srgbClr val="484848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 tests par toute l’équipe avant la production</a:t>
            </a:r>
            <a:endParaRPr lang="fr-FR" sz="1050" dirty="0"/>
          </a:p>
        </p:txBody>
      </p:sp>
      <p:sp>
        <p:nvSpPr>
          <p:cNvPr id="13" name="Texte"/>
          <p:cNvSpPr txBox="1"/>
          <p:nvPr/>
        </p:nvSpPr>
        <p:spPr>
          <a:xfrm>
            <a:off x="609630" y="1289944"/>
            <a:ext cx="4922490" cy="27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9200"/>
              </a:lnSpc>
              <a:buNone/>
            </a:pPr>
            <a:r>
              <a:rPr lang="fr-FR" altLang="en-US" sz="1400" dirty="0">
                <a:solidFill>
                  <a:srgbClr val="3F3F3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Publication Solaria</a:t>
            </a:r>
            <a:endParaRPr lang="fr-FR" sz="1400" dirty="0"/>
          </a:p>
        </p:txBody>
      </p:sp>
      <p:sp>
        <p:nvSpPr>
          <p:cNvPr id="14" name="Texte"/>
          <p:cNvSpPr txBox="1"/>
          <p:nvPr/>
        </p:nvSpPr>
        <p:spPr>
          <a:xfrm>
            <a:off x="609630" y="1642445"/>
            <a:ext cx="5080041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5700"/>
              </a:lnSpc>
              <a:buNone/>
            </a:pPr>
            <a:r>
              <a:rPr lang="fr-FR" altLang="en-US" sz="3700" b="1" spc="-130" kern="0" dirty="0">
                <a:solidFill>
                  <a:srgbClr val="2D2D2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Pourquoi avons-nous</a:t>
            </a:r>
            <a:br/>
            <a:r>
              <a:rPr lang="fr-FR" altLang="en-US" sz="3700" b="1" spc="-130" kern="0" dirty="0">
                <a:solidFill>
                  <a:srgbClr val="2D2D2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refait PowerPoint,</a:t>
            </a:r>
            <a:br/>
            <a:r>
              <a:rPr lang="fr-FR" altLang="en-US" sz="3700" b="1" spc="-130" kern="0" dirty="0">
                <a:solidFill>
                  <a:srgbClr val="2D2D2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 week-end</a:t>
            </a:r>
            <a:br/>
            <a:r>
              <a:rPr lang="fr-FR" altLang="en-US" sz="3700" b="1" spc="-130" kern="0" dirty="0">
                <a:solidFill>
                  <a:srgbClr val="2D2D2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 septembre </a:t>
            </a:r>
            <a:r>
              <a:rPr lang="fr-FR" altLang="en-US" sz="3700" b="1" spc="-130" kern="0" dirty="0">
                <a:solidFill>
                  <a:srgbClr val="F4815A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?</a:t>
            </a:r>
            <a:endParaRPr lang="fr-FR" sz="3700" dirty="0"/>
          </a:p>
        </p:txBody>
      </p:sp>
      <p:sp>
        <p:nvSpPr>
          <p:cNvPr id="15" name="Texte"/>
          <p:cNvSpPr txBox="1"/>
          <p:nvPr/>
        </p:nvSpPr>
        <p:spPr>
          <a:xfrm>
            <a:off x="609630" y="3902476"/>
            <a:ext cx="4699010" cy="825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7100"/>
              </a:lnSpc>
              <a:buNone/>
            </a:pPr>
            <a:r>
              <a:rPr lang="fr-FR" altLang="en-US" sz="1600" dirty="0">
                <a:solidFill>
                  <a:srgbClr val="484848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Comment deux points de vue sur nos présentations ont donné Solaria Slides, et comment l’équipe l’a adopté.</a:t>
            </a:r>
            <a:endParaRPr lang="fr-FR" sz="1600" dirty="0"/>
          </a:p>
        </p:txBody>
      </p:sp>
      <p:sp>
        <p:nvSpPr>
          <p:cNvPr id="16" name="Forme"/>
          <p:cNvSpPr/>
          <p:nvPr/>
        </p:nvSpPr>
        <p:spPr>
          <a:xfrm>
            <a:off x="609630" y="5340370"/>
            <a:ext cx="952530" cy="323880"/>
          </a:xfrm>
          <a:prstGeom prst="roundRect">
            <a:avLst>
              <a:gd name="adj" fmla="val 49012"/>
            </a:avLst>
          </a:prstGeom>
          <a:solidFill>
            <a:srgbClr val="FDEEE7"/>
          </a:solidFill>
          <a:ln/>
        </p:spPr>
      </p:sp>
      <p:sp>
        <p:nvSpPr>
          <p:cNvPr id="17" name="Texte"/>
          <p:cNvSpPr txBox="1"/>
          <p:nvPr/>
        </p:nvSpPr>
        <p:spPr>
          <a:xfrm>
            <a:off x="600121" y="5404653"/>
            <a:ext cx="971550" cy="196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9200"/>
              </a:lnSpc>
              <a:buNone/>
            </a:pPr>
            <a:r>
              <a:rPr lang="fr-FR" altLang="en-US" sz="1250" b="1" dirty="0">
                <a:solidFill>
                  <a:srgbClr val="2D2D2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Article</a:t>
            </a:r>
            <a:endParaRPr lang="fr-FR" sz="1250" dirty="0"/>
          </a:p>
        </p:txBody>
      </p:sp>
      <p:sp>
        <p:nvSpPr>
          <p:cNvPr id="18" name="Texte"/>
          <p:cNvSpPr txBox="1"/>
          <p:nvPr/>
        </p:nvSpPr>
        <p:spPr>
          <a:xfrm>
            <a:off x="1727210" y="5398252"/>
            <a:ext cx="2720340" cy="2158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9200"/>
              </a:lnSpc>
              <a:buNone/>
            </a:pPr>
            <a:r>
              <a:rPr lang="fr-FR" altLang="en-US" sz="1250" dirty="0">
                <a:solidFill>
                  <a:srgbClr val="484848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Édition d’octobre 2026</a:t>
            </a:r>
            <a:endParaRPr lang="fr-FR" sz="1250" dirty="0"/>
          </a:p>
        </p:txBody>
      </p:sp>
      <p:pic>
        <p:nvPicPr>
          <p:cNvPr id="19" name="Image" descr="Solaria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30" y="6413510"/>
            <a:ext cx="781080" cy="184160"/>
          </a:xfrm>
          <a:prstGeom prst="rect">
            <a:avLst/>
          </a:prstGeom>
        </p:spPr>
      </p:pic>
      <p:sp>
        <p:nvSpPr>
          <p:cNvPr id="20" name="Texte"/>
          <p:cNvSpPr txBox="1"/>
          <p:nvPr/>
        </p:nvSpPr>
        <p:spPr>
          <a:xfrm>
            <a:off x="1625620" y="6444508"/>
            <a:ext cx="5829300" cy="209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3700"/>
              </a:lnSpc>
              <a:buNone/>
            </a:pPr>
            <a:r>
              <a:rPr lang="fr-FR" altLang="en-US" sz="1100" dirty="0">
                <a:solidFill>
                  <a:srgbClr val="595959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Nous avons refait PowerPoint</a:t>
            </a:r>
            <a:endParaRPr lang="fr-FR" sz="1100" dirty="0"/>
          </a:p>
        </p:txBody>
      </p:sp>
      <p:sp>
        <p:nvSpPr>
          <p:cNvPr id="21" name="Texte"/>
          <p:cNvSpPr txBox="1"/>
          <p:nvPr/>
        </p:nvSpPr>
        <p:spPr>
          <a:xfrm>
            <a:off x="10779222" y="6431798"/>
            <a:ext cx="803118" cy="209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93700"/>
              </a:lnSpc>
              <a:buNone/>
            </a:pPr>
            <a:r>
              <a:rPr lang="fr-FR" altLang="en-US" sz="1100" dirty="0">
                <a:solidFill>
                  <a:srgbClr val="263F5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01 </a:t>
            </a:r>
            <a:r>
              <a:rPr lang="fr-FR" altLang="en-US" sz="1100" dirty="0">
                <a:solidFill>
                  <a:srgbClr val="263F5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/ 07</a:t>
            </a:r>
            <a:endParaRPr lang="fr-FR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e"/>
          <p:cNvSpPr txBox="1"/>
          <p:nvPr/>
        </p:nvSpPr>
        <p:spPr>
          <a:xfrm>
            <a:off x="609630" y="410657"/>
            <a:ext cx="11192256" cy="4063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6500"/>
              </a:lnSpc>
              <a:buNone/>
            </a:pPr>
            <a:r>
              <a:rPr lang="fr-FR" altLang="en-US" sz="2750" spc="-96" kern="0" dirty="0">
                <a:solidFill>
                  <a:srgbClr val="2D2D2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Qu’avons-nous essayé pour faire nos présentations </a:t>
            </a:r>
            <a:r>
              <a:rPr lang="fr-FR" altLang="en-US" sz="2750" spc="-96" kern="0" dirty="0">
                <a:solidFill>
                  <a:srgbClr val="F4815A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?</a:t>
            </a:r>
            <a:endParaRPr lang="fr-FR" sz="2750" dirty="0"/>
          </a:p>
        </p:txBody>
      </p:sp>
      <p:sp>
        <p:nvSpPr>
          <p:cNvPr id="3" name="Texte"/>
          <p:cNvSpPr txBox="1"/>
          <p:nvPr/>
        </p:nvSpPr>
        <p:spPr>
          <a:xfrm>
            <a:off x="609630" y="872703"/>
            <a:ext cx="11192256" cy="2540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3200"/>
              </a:lnSpc>
              <a:buNone/>
            </a:pPr>
            <a:r>
              <a:rPr lang="fr-FR" altLang="en-US" sz="1400" dirty="0">
                <a:solidFill>
                  <a:srgbClr val="3F3F3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Quatre pistes, dans l’ordre où nous les avons explorées depuis la création de Solaria.</a:t>
            </a:r>
            <a:endParaRPr lang="fr-FR" sz="1400" dirty="0"/>
          </a:p>
        </p:txBody>
      </p:sp>
      <p:sp>
        <p:nvSpPr>
          <p:cNvPr id="4" name="Forme"/>
          <p:cNvSpPr/>
          <p:nvPr/>
        </p:nvSpPr>
        <p:spPr>
          <a:xfrm>
            <a:off x="612739" y="1362090"/>
            <a:ext cx="2432030" cy="3930640"/>
          </a:xfrm>
          <a:prstGeom prst="roundRect">
            <a:avLst>
              <a:gd name="adj" fmla="val 5222"/>
            </a:avLst>
          </a:prstGeom>
          <a:solidFill>
            <a:srgbClr val="FFFFFF"/>
          </a:solidFill>
          <a:ln w="6350">
            <a:solidFill>
              <a:srgbClr val="DCDDDC"/>
            </a:solidFill>
            <a:prstDash val="solid"/>
          </a:ln>
        </p:spPr>
      </p:sp>
      <p:pic>
        <p:nvPicPr>
          <p:cNvPr id="5" name="Graphique" descr="La suite bureautiqu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1220" y="1409730"/>
            <a:ext cx="2235159" cy="1473190"/>
          </a:xfrm>
          <a:prstGeom prst="rect">
            <a:avLst/>
          </a:prstGeom>
        </p:spPr>
      </p:pic>
      <p:sp>
        <p:nvSpPr>
          <p:cNvPr id="6" name="Forme"/>
          <p:cNvSpPr/>
          <p:nvPr/>
        </p:nvSpPr>
        <p:spPr>
          <a:xfrm>
            <a:off x="761970" y="3022641"/>
            <a:ext cx="279441" cy="279441"/>
          </a:xfrm>
          <a:prstGeom prst="ellipse">
            <a:avLst/>
          </a:prstGeom>
          <a:solidFill>
            <a:srgbClr val="EDF1F4"/>
          </a:solidFill>
          <a:ln/>
        </p:spPr>
      </p:sp>
      <p:sp>
        <p:nvSpPr>
          <p:cNvPr id="7" name="Texte"/>
          <p:cNvSpPr txBox="1"/>
          <p:nvPr/>
        </p:nvSpPr>
        <p:spPr>
          <a:xfrm>
            <a:off x="759226" y="3083905"/>
            <a:ext cx="285018" cy="1651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200"/>
              </a:lnSpc>
              <a:buNone/>
            </a:pPr>
            <a:r>
              <a:rPr lang="fr-FR" altLang="en-US" sz="1100" b="1" dirty="0">
                <a:solidFill>
                  <a:srgbClr val="263F5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</a:t>
            </a:r>
            <a:endParaRPr lang="fr-FR" sz="1100" dirty="0"/>
          </a:p>
        </p:txBody>
      </p:sp>
      <p:sp>
        <p:nvSpPr>
          <p:cNvPr id="8" name="Texte"/>
          <p:cNvSpPr txBox="1"/>
          <p:nvPr/>
        </p:nvSpPr>
        <p:spPr>
          <a:xfrm>
            <a:off x="1117580" y="3036174"/>
            <a:ext cx="1943100" cy="2540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9200"/>
              </a:lnSpc>
              <a:buNone/>
            </a:pPr>
            <a:r>
              <a:rPr lang="fr-FR" altLang="en-US" sz="1400" dirty="0">
                <a:solidFill>
                  <a:srgbClr val="2D2D2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 suite bureautique</a:t>
            </a:r>
            <a:endParaRPr lang="fr-FR" sz="1400" dirty="0"/>
          </a:p>
        </p:txBody>
      </p:sp>
      <p:sp>
        <p:nvSpPr>
          <p:cNvPr id="9" name="Texte"/>
          <p:cNvSpPr txBox="1"/>
          <p:nvPr/>
        </p:nvSpPr>
        <p:spPr>
          <a:xfrm>
            <a:off x="761970" y="3409980"/>
            <a:ext cx="2133570" cy="95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7100"/>
              </a:lnSpc>
              <a:buNone/>
            </a:pPr>
            <a:r>
              <a:rPr lang="fr-FR" altLang="en-US" sz="1100" dirty="0">
                <a:solidFill>
                  <a:srgbClr val="484848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Microsoft 365 ou Google Workspace ? La question est revenue plus souvent qu’elle ne le méritait.</a:t>
            </a:r>
            <a:endParaRPr lang="fr-FR" sz="1100" dirty="0"/>
          </a:p>
        </p:txBody>
      </p:sp>
      <p:sp>
        <p:nvSpPr>
          <p:cNvPr id="10" name="Forme"/>
          <p:cNvSpPr/>
          <p:nvPr/>
        </p:nvSpPr>
        <p:spPr>
          <a:xfrm>
            <a:off x="761970" y="4521159"/>
            <a:ext cx="2133570" cy="6309"/>
          </a:xfrm>
          <a:prstGeom prst="rect">
            <a:avLst/>
          </a:prstGeom>
          <a:solidFill>
            <a:srgbClr val="DCDDDC"/>
          </a:solidFill>
          <a:ln/>
        </p:spPr>
      </p:sp>
      <p:sp>
        <p:nvSpPr>
          <p:cNvPr id="11" name="Texte"/>
          <p:cNvSpPr txBox="1"/>
          <p:nvPr/>
        </p:nvSpPr>
        <p:spPr>
          <a:xfrm>
            <a:off x="761970" y="4607844"/>
            <a:ext cx="2304288" cy="1651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3200"/>
              </a:lnSpc>
              <a:buNone/>
            </a:pPr>
            <a:r>
              <a:rPr lang="fr-FR" altLang="en-US" sz="900" b="1" spc="72" kern="0" dirty="0">
                <a:solidFill>
                  <a:srgbClr val="484848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CE QUE ÇA DONNAIT</a:t>
            </a:r>
            <a:endParaRPr lang="fr-FR" sz="900" dirty="0"/>
          </a:p>
        </p:txBody>
      </p:sp>
      <p:sp>
        <p:nvSpPr>
          <p:cNvPr id="12" name="Forme"/>
          <p:cNvSpPr/>
          <p:nvPr/>
        </p:nvSpPr>
        <p:spPr>
          <a:xfrm>
            <a:off x="761970" y="4838730"/>
            <a:ext cx="1847820" cy="254020"/>
          </a:xfrm>
          <a:prstGeom prst="roundRect">
            <a:avLst>
              <a:gd name="adj" fmla="val 50000"/>
            </a:avLst>
          </a:prstGeom>
          <a:solidFill>
            <a:srgbClr val="F0F0F0"/>
          </a:solidFill>
          <a:ln/>
        </p:spPr>
      </p:sp>
      <p:sp>
        <p:nvSpPr>
          <p:cNvPr id="13" name="Texte"/>
          <p:cNvSpPr txBox="1"/>
          <p:nvPr/>
        </p:nvSpPr>
        <p:spPr>
          <a:xfrm>
            <a:off x="743499" y="4883810"/>
            <a:ext cx="1884761" cy="1651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9200"/>
              </a:lnSpc>
              <a:buNone/>
            </a:pPr>
            <a:r>
              <a:rPr lang="fr-FR" altLang="en-US" sz="1050" b="1" dirty="0">
                <a:solidFill>
                  <a:srgbClr val="2D2D2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Sans grand enthousiasme</a:t>
            </a:r>
            <a:endParaRPr lang="fr-FR" sz="1050" dirty="0"/>
          </a:p>
        </p:txBody>
      </p:sp>
      <p:pic>
        <p:nvPicPr>
          <p:cNvPr id="14" name="Graphique" descr="Flèche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6941" y="2031980"/>
            <a:ext cx="228600" cy="228600"/>
          </a:xfrm>
          <a:prstGeom prst="rect">
            <a:avLst/>
          </a:prstGeom>
        </p:spPr>
      </p:pic>
      <p:sp>
        <p:nvSpPr>
          <p:cNvPr id="15" name="Forme"/>
          <p:cNvSpPr/>
          <p:nvPr/>
        </p:nvSpPr>
        <p:spPr>
          <a:xfrm>
            <a:off x="3457621" y="1362090"/>
            <a:ext cx="2432030" cy="3930640"/>
          </a:xfrm>
          <a:prstGeom prst="roundRect">
            <a:avLst>
              <a:gd name="adj" fmla="val 5222"/>
            </a:avLst>
          </a:prstGeom>
          <a:solidFill>
            <a:srgbClr val="FFFFFF"/>
          </a:solidFill>
          <a:ln w="6350">
            <a:solidFill>
              <a:srgbClr val="DCDDDC"/>
            </a:solidFill>
            <a:prstDash val="solid"/>
          </a:ln>
        </p:spPr>
      </p:sp>
      <p:pic>
        <p:nvPicPr>
          <p:cNvPr id="16" name="Graphique" descr="NotebookLM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6010" y="1409730"/>
            <a:ext cx="2235159" cy="1473190"/>
          </a:xfrm>
          <a:prstGeom prst="rect">
            <a:avLst/>
          </a:prstGeom>
        </p:spPr>
      </p:pic>
      <p:sp>
        <p:nvSpPr>
          <p:cNvPr id="17" name="Forme"/>
          <p:cNvSpPr/>
          <p:nvPr/>
        </p:nvSpPr>
        <p:spPr>
          <a:xfrm>
            <a:off x="3606759" y="3022641"/>
            <a:ext cx="279441" cy="279441"/>
          </a:xfrm>
          <a:prstGeom prst="ellipse">
            <a:avLst/>
          </a:prstGeom>
          <a:solidFill>
            <a:srgbClr val="EDF1F4"/>
          </a:solidFill>
          <a:ln/>
        </p:spPr>
      </p:sp>
      <p:sp>
        <p:nvSpPr>
          <p:cNvPr id="18" name="Texte"/>
          <p:cNvSpPr txBox="1"/>
          <p:nvPr/>
        </p:nvSpPr>
        <p:spPr>
          <a:xfrm>
            <a:off x="3604016" y="3083905"/>
            <a:ext cx="285018" cy="1651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200"/>
              </a:lnSpc>
              <a:buNone/>
            </a:pPr>
            <a:r>
              <a:rPr lang="fr-FR" altLang="en-US" sz="1100" b="1" dirty="0">
                <a:solidFill>
                  <a:srgbClr val="263F5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</a:t>
            </a:r>
            <a:endParaRPr lang="fr-FR" sz="1100" dirty="0"/>
          </a:p>
        </p:txBody>
      </p:sp>
      <p:sp>
        <p:nvSpPr>
          <p:cNvPr id="19" name="Texte"/>
          <p:cNvSpPr txBox="1"/>
          <p:nvPr/>
        </p:nvSpPr>
        <p:spPr>
          <a:xfrm>
            <a:off x="3962370" y="3036174"/>
            <a:ext cx="1943100" cy="2540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9200"/>
              </a:lnSpc>
              <a:buNone/>
            </a:pPr>
            <a:r>
              <a:rPr lang="fr-FR" altLang="en-US" sz="1400" dirty="0">
                <a:solidFill>
                  <a:srgbClr val="2D2D2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NotebookLM</a:t>
            </a:r>
            <a:endParaRPr lang="fr-FR" sz="1400" dirty="0"/>
          </a:p>
        </p:txBody>
      </p:sp>
      <p:sp>
        <p:nvSpPr>
          <p:cNvPr id="20" name="Texte"/>
          <p:cNvSpPr txBox="1"/>
          <p:nvPr/>
        </p:nvSpPr>
        <p:spPr>
          <a:xfrm>
            <a:off x="3606759" y="3409980"/>
            <a:ext cx="2133570" cy="95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7100"/>
              </a:lnSpc>
              <a:buNone/>
            </a:pPr>
            <a:r>
              <a:rPr lang="fr-FR" altLang="en-US" sz="1100" dirty="0">
                <a:solidFill>
                  <a:srgbClr val="484848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 premier essai avec l’outil de Google pour produire nos présentations avec l’IA.</a:t>
            </a:r>
            <a:endParaRPr lang="fr-FR" sz="1100" dirty="0"/>
          </a:p>
        </p:txBody>
      </p:sp>
      <p:sp>
        <p:nvSpPr>
          <p:cNvPr id="21" name="Forme"/>
          <p:cNvSpPr/>
          <p:nvPr/>
        </p:nvSpPr>
        <p:spPr>
          <a:xfrm>
            <a:off x="3606759" y="4521159"/>
            <a:ext cx="2133570" cy="6309"/>
          </a:xfrm>
          <a:prstGeom prst="rect">
            <a:avLst/>
          </a:prstGeom>
          <a:solidFill>
            <a:srgbClr val="DCDDDC"/>
          </a:solidFill>
          <a:ln/>
        </p:spPr>
      </p:sp>
      <p:sp>
        <p:nvSpPr>
          <p:cNvPr id="22" name="Texte"/>
          <p:cNvSpPr txBox="1"/>
          <p:nvPr/>
        </p:nvSpPr>
        <p:spPr>
          <a:xfrm>
            <a:off x="3606759" y="4607844"/>
            <a:ext cx="2304288" cy="1651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3200"/>
              </a:lnSpc>
              <a:buNone/>
            </a:pPr>
            <a:r>
              <a:rPr lang="fr-FR" altLang="en-US" sz="900" b="1" spc="72" kern="0" dirty="0">
                <a:solidFill>
                  <a:srgbClr val="484848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CE QUE ÇA DONNAIT</a:t>
            </a:r>
            <a:endParaRPr lang="fr-FR" sz="900" dirty="0"/>
          </a:p>
        </p:txBody>
      </p:sp>
      <p:sp>
        <p:nvSpPr>
          <p:cNvPr id="23" name="Forme"/>
          <p:cNvSpPr/>
          <p:nvPr/>
        </p:nvSpPr>
        <p:spPr>
          <a:xfrm>
            <a:off x="3606759" y="4838730"/>
            <a:ext cx="2101840" cy="254020"/>
          </a:xfrm>
          <a:prstGeom prst="roundRect">
            <a:avLst>
              <a:gd name="adj" fmla="val 50000"/>
            </a:avLst>
          </a:prstGeom>
          <a:solidFill>
            <a:srgbClr val="F0F0F0"/>
          </a:solidFill>
          <a:ln/>
        </p:spPr>
      </p:sp>
      <p:sp>
        <p:nvSpPr>
          <p:cNvPr id="24" name="Texte"/>
          <p:cNvSpPr txBox="1"/>
          <p:nvPr/>
        </p:nvSpPr>
        <p:spPr>
          <a:xfrm>
            <a:off x="3663452" y="4883810"/>
            <a:ext cx="1994946" cy="336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9200"/>
              </a:lnSpc>
              <a:buNone/>
            </a:pPr>
            <a:r>
              <a:rPr lang="fr-FR" altLang="en-US" sz="1050" b="1" dirty="0">
                <a:solidFill>
                  <a:srgbClr val="2D2D2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Non modifiable et "AI slop"</a:t>
            </a:r>
            <a:endParaRPr lang="fr-FR" sz="1050" dirty="0"/>
          </a:p>
        </p:txBody>
      </p:sp>
      <p:pic>
        <p:nvPicPr>
          <p:cNvPr id="25" name="Graphique" descr="Flèche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1730" y="2031980"/>
            <a:ext cx="228600" cy="228600"/>
          </a:xfrm>
          <a:prstGeom prst="rect">
            <a:avLst/>
          </a:prstGeom>
        </p:spPr>
      </p:pic>
      <p:sp>
        <p:nvSpPr>
          <p:cNvPr id="26" name="Forme"/>
          <p:cNvSpPr/>
          <p:nvPr/>
        </p:nvSpPr>
        <p:spPr>
          <a:xfrm>
            <a:off x="6302411" y="1362090"/>
            <a:ext cx="2432030" cy="3930640"/>
          </a:xfrm>
          <a:prstGeom prst="roundRect">
            <a:avLst>
              <a:gd name="adj" fmla="val 5222"/>
            </a:avLst>
          </a:prstGeom>
          <a:solidFill>
            <a:srgbClr val="FFFFFF"/>
          </a:solidFill>
          <a:ln w="6350">
            <a:solidFill>
              <a:srgbClr val="DCDDDC"/>
            </a:solidFill>
            <a:prstDash val="solid"/>
          </a:ln>
        </p:spPr>
      </p:sp>
      <p:pic>
        <p:nvPicPr>
          <p:cNvPr id="27" name="Graphique" descr="Un skill maison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0800" y="1409730"/>
            <a:ext cx="2235159" cy="1473190"/>
          </a:xfrm>
          <a:prstGeom prst="rect">
            <a:avLst/>
          </a:prstGeom>
        </p:spPr>
      </p:pic>
      <p:sp>
        <p:nvSpPr>
          <p:cNvPr id="28" name="Forme"/>
          <p:cNvSpPr/>
          <p:nvPr/>
        </p:nvSpPr>
        <p:spPr>
          <a:xfrm>
            <a:off x="6451641" y="3022641"/>
            <a:ext cx="279441" cy="279441"/>
          </a:xfrm>
          <a:prstGeom prst="ellipse">
            <a:avLst/>
          </a:prstGeom>
          <a:solidFill>
            <a:srgbClr val="EDF1F4"/>
          </a:solidFill>
          <a:ln/>
        </p:spPr>
      </p:sp>
      <p:sp>
        <p:nvSpPr>
          <p:cNvPr id="29" name="Texte"/>
          <p:cNvSpPr txBox="1"/>
          <p:nvPr/>
        </p:nvSpPr>
        <p:spPr>
          <a:xfrm>
            <a:off x="6448806" y="3083905"/>
            <a:ext cx="285018" cy="1651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200"/>
              </a:lnSpc>
              <a:buNone/>
            </a:pPr>
            <a:r>
              <a:rPr lang="fr-FR" altLang="en-US" sz="1100" b="1" dirty="0">
                <a:solidFill>
                  <a:srgbClr val="263F5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</a:t>
            </a:r>
            <a:endParaRPr lang="fr-FR" sz="1100" dirty="0"/>
          </a:p>
        </p:txBody>
      </p:sp>
      <p:sp>
        <p:nvSpPr>
          <p:cNvPr id="30" name="Texte"/>
          <p:cNvSpPr txBox="1"/>
          <p:nvPr/>
        </p:nvSpPr>
        <p:spPr>
          <a:xfrm>
            <a:off x="6807159" y="3036174"/>
            <a:ext cx="1943100" cy="2540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9200"/>
              </a:lnSpc>
              <a:buNone/>
            </a:pPr>
            <a:r>
              <a:rPr lang="fr-FR" altLang="en-US" sz="1400" dirty="0">
                <a:solidFill>
                  <a:srgbClr val="2D2D2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 skill .pptx maison</a:t>
            </a:r>
            <a:endParaRPr lang="fr-FR" sz="1400" dirty="0"/>
          </a:p>
        </p:txBody>
      </p:sp>
      <p:sp>
        <p:nvSpPr>
          <p:cNvPr id="31" name="Texte"/>
          <p:cNvSpPr txBox="1"/>
          <p:nvPr/>
        </p:nvSpPr>
        <p:spPr>
          <a:xfrm>
            <a:off x="6451641" y="3409980"/>
            <a:ext cx="2133570" cy="95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7100"/>
              </a:lnSpc>
              <a:buNone/>
            </a:pPr>
            <a:r>
              <a:rPr lang="fr-FR" altLang="en-US" sz="1100" dirty="0">
                <a:solidFill>
                  <a:srgbClr val="484848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Notre design system, écrit comme un skill pour Claude et ChatGPT.</a:t>
            </a:r>
            <a:endParaRPr lang="fr-FR" sz="1100" dirty="0"/>
          </a:p>
        </p:txBody>
      </p:sp>
      <p:sp>
        <p:nvSpPr>
          <p:cNvPr id="32" name="Forme"/>
          <p:cNvSpPr/>
          <p:nvPr/>
        </p:nvSpPr>
        <p:spPr>
          <a:xfrm>
            <a:off x="6451641" y="4521159"/>
            <a:ext cx="2133570" cy="6309"/>
          </a:xfrm>
          <a:prstGeom prst="rect">
            <a:avLst/>
          </a:prstGeom>
          <a:solidFill>
            <a:srgbClr val="DCDDDC"/>
          </a:solidFill>
          <a:ln/>
        </p:spPr>
      </p:sp>
      <p:sp>
        <p:nvSpPr>
          <p:cNvPr id="33" name="Texte"/>
          <p:cNvSpPr txBox="1"/>
          <p:nvPr/>
        </p:nvSpPr>
        <p:spPr>
          <a:xfrm>
            <a:off x="6451641" y="4607844"/>
            <a:ext cx="2304288" cy="1651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3200"/>
              </a:lnSpc>
              <a:buNone/>
            </a:pPr>
            <a:r>
              <a:rPr lang="fr-FR" altLang="en-US" sz="900" b="1" spc="72" kern="0" dirty="0">
                <a:solidFill>
                  <a:srgbClr val="484848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CE QUE ÇA DONNAIT</a:t>
            </a:r>
            <a:endParaRPr lang="fr-FR" sz="900" dirty="0"/>
          </a:p>
        </p:txBody>
      </p:sp>
      <p:sp>
        <p:nvSpPr>
          <p:cNvPr id="34" name="Forme"/>
          <p:cNvSpPr/>
          <p:nvPr/>
        </p:nvSpPr>
        <p:spPr>
          <a:xfrm>
            <a:off x="6451641" y="4838730"/>
            <a:ext cx="1917680" cy="254020"/>
          </a:xfrm>
          <a:prstGeom prst="roundRect">
            <a:avLst>
              <a:gd name="adj" fmla="val 50000"/>
            </a:avLst>
          </a:prstGeom>
          <a:solidFill>
            <a:srgbClr val="F0F0F0"/>
          </a:solidFill>
          <a:ln/>
        </p:spPr>
      </p:sp>
      <p:sp>
        <p:nvSpPr>
          <p:cNvPr id="35" name="Texte"/>
          <p:cNvSpPr txBox="1"/>
          <p:nvPr/>
        </p:nvSpPr>
        <p:spPr>
          <a:xfrm>
            <a:off x="6432438" y="4883810"/>
            <a:ext cx="1956084" cy="1651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9200"/>
              </a:lnSpc>
              <a:buNone/>
            </a:pPr>
            <a:r>
              <a:rPr lang="fr-FR" altLang="en-US" sz="1050" b="1" dirty="0">
                <a:solidFill>
                  <a:srgbClr val="2D2D2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Trop simpliste et "AI slop"</a:t>
            </a:r>
            <a:endParaRPr lang="fr-FR" sz="1050" dirty="0"/>
          </a:p>
        </p:txBody>
      </p:sp>
      <p:pic>
        <p:nvPicPr>
          <p:cNvPr id="36" name="Graphique" descr="Flèche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26520" y="2031980"/>
            <a:ext cx="228600" cy="228600"/>
          </a:xfrm>
          <a:prstGeom prst="rect">
            <a:avLst/>
          </a:prstGeom>
        </p:spPr>
      </p:pic>
      <p:sp>
        <p:nvSpPr>
          <p:cNvPr id="37" name="Forme"/>
          <p:cNvSpPr/>
          <p:nvPr/>
        </p:nvSpPr>
        <p:spPr>
          <a:xfrm>
            <a:off x="9144000" y="1358890"/>
            <a:ext cx="2438430" cy="3937041"/>
          </a:xfrm>
          <a:prstGeom prst="roundRect">
            <a:avLst>
              <a:gd name="adj" fmla="val 5209"/>
            </a:avLst>
          </a:prstGeom>
          <a:solidFill>
            <a:srgbClr val="FDEEE7"/>
          </a:solidFill>
          <a:ln/>
        </p:spPr>
      </p:sp>
      <p:pic>
        <p:nvPicPr>
          <p:cNvPr id="38" name="Graphique" descr="Le HTML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45590" y="1409730"/>
            <a:ext cx="2235159" cy="1473190"/>
          </a:xfrm>
          <a:prstGeom prst="rect">
            <a:avLst/>
          </a:prstGeom>
        </p:spPr>
      </p:pic>
      <p:sp>
        <p:nvSpPr>
          <p:cNvPr id="39" name="Forme"/>
          <p:cNvSpPr/>
          <p:nvPr/>
        </p:nvSpPr>
        <p:spPr>
          <a:xfrm>
            <a:off x="9296430" y="3022641"/>
            <a:ext cx="279441" cy="279441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40" name="Texte"/>
          <p:cNvSpPr txBox="1"/>
          <p:nvPr/>
        </p:nvSpPr>
        <p:spPr>
          <a:xfrm>
            <a:off x="9293596" y="3083905"/>
            <a:ext cx="285018" cy="1651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200"/>
              </a:lnSpc>
              <a:buNone/>
            </a:pPr>
            <a:r>
              <a:rPr lang="fr-FR" altLang="en-US" sz="1100" b="1" dirty="0">
                <a:solidFill>
                  <a:srgbClr val="263F5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</a:t>
            </a:r>
            <a:endParaRPr lang="fr-FR" sz="1100" dirty="0"/>
          </a:p>
        </p:txBody>
      </p:sp>
      <p:sp>
        <p:nvSpPr>
          <p:cNvPr id="41" name="Texte"/>
          <p:cNvSpPr txBox="1"/>
          <p:nvPr/>
        </p:nvSpPr>
        <p:spPr>
          <a:xfrm>
            <a:off x="9652041" y="3036174"/>
            <a:ext cx="1943100" cy="2540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9200"/>
              </a:lnSpc>
              <a:buNone/>
            </a:pPr>
            <a:r>
              <a:rPr lang="fr-FR" altLang="en-US" sz="1400" dirty="0">
                <a:solidFill>
                  <a:srgbClr val="2D2D2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 HTML</a:t>
            </a:r>
            <a:endParaRPr lang="fr-FR" sz="1400" dirty="0"/>
          </a:p>
        </p:txBody>
      </p:sp>
      <p:sp>
        <p:nvSpPr>
          <p:cNvPr id="42" name="Texte"/>
          <p:cNvSpPr txBox="1"/>
          <p:nvPr/>
        </p:nvSpPr>
        <p:spPr>
          <a:xfrm>
            <a:off x="9296430" y="3409980"/>
            <a:ext cx="2133570" cy="95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7100"/>
              </a:lnSpc>
              <a:buNone/>
            </a:pPr>
            <a:r>
              <a:rPr lang="fr-FR" altLang="en-US" sz="1100" dirty="0">
                <a:solidFill>
                  <a:srgbClr val="484848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Les essais d’Alexandre, avec des schémas qui se construisent devant la salle et des mises en page hors gabarit.</a:t>
            </a:r>
            <a:endParaRPr lang="fr-FR" sz="1100" dirty="0"/>
          </a:p>
        </p:txBody>
      </p:sp>
      <p:sp>
        <p:nvSpPr>
          <p:cNvPr id="43" name="Forme"/>
          <p:cNvSpPr/>
          <p:nvPr/>
        </p:nvSpPr>
        <p:spPr>
          <a:xfrm>
            <a:off x="9296430" y="4521159"/>
            <a:ext cx="2133570" cy="6309"/>
          </a:xfrm>
          <a:prstGeom prst="rect">
            <a:avLst/>
          </a:prstGeom>
          <a:solidFill>
            <a:srgbClr val="DCDDDC"/>
          </a:solidFill>
          <a:ln/>
        </p:spPr>
      </p:sp>
      <p:sp>
        <p:nvSpPr>
          <p:cNvPr id="44" name="Texte"/>
          <p:cNvSpPr txBox="1"/>
          <p:nvPr/>
        </p:nvSpPr>
        <p:spPr>
          <a:xfrm>
            <a:off x="9296430" y="4607844"/>
            <a:ext cx="2304288" cy="1651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3200"/>
              </a:lnSpc>
              <a:buNone/>
            </a:pPr>
            <a:r>
              <a:rPr lang="fr-FR" altLang="en-US" sz="900" b="1" spc="72" kern="0" dirty="0">
                <a:solidFill>
                  <a:srgbClr val="484848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CE QUE ÇA DONNAIT</a:t>
            </a:r>
            <a:endParaRPr lang="fr-FR" sz="900" dirty="0"/>
          </a:p>
        </p:txBody>
      </p:sp>
      <p:sp>
        <p:nvSpPr>
          <p:cNvPr id="45" name="Forme"/>
          <p:cNvSpPr/>
          <p:nvPr/>
        </p:nvSpPr>
        <p:spPr>
          <a:xfrm>
            <a:off x="9296430" y="4819620"/>
            <a:ext cx="2051091" cy="406359"/>
          </a:xfrm>
          <a:prstGeom prst="roundRect">
            <a:avLst>
              <a:gd name="adj" fmla="val 31256"/>
            </a:avLst>
          </a:prstGeom>
          <a:solidFill>
            <a:srgbClr val="FFFFFF"/>
          </a:solidFill>
          <a:ln/>
        </p:spPr>
      </p:sp>
      <p:sp>
        <p:nvSpPr>
          <p:cNvPr id="46" name="Texte"/>
          <p:cNvSpPr txBox="1"/>
          <p:nvPr/>
        </p:nvSpPr>
        <p:spPr>
          <a:xfrm>
            <a:off x="9372600" y="4874758"/>
            <a:ext cx="2184410" cy="50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7300"/>
              </a:lnSpc>
              <a:buNone/>
            </a:pPr>
            <a:r>
              <a:rPr lang="fr-FR" altLang="en-US" sz="1050" b="1" dirty="0">
                <a:solidFill>
                  <a:srgbClr val="2D2D2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Liberté totale, mais complexe à retoucher</a:t>
            </a:r>
            <a:endParaRPr lang="fr-FR" sz="1050" dirty="0"/>
          </a:p>
        </p:txBody>
      </p:sp>
      <p:sp>
        <p:nvSpPr>
          <p:cNvPr id="47" name="Forme"/>
          <p:cNvSpPr/>
          <p:nvPr/>
        </p:nvSpPr>
        <p:spPr>
          <a:xfrm>
            <a:off x="609630" y="5613410"/>
            <a:ext cx="10972800" cy="6309"/>
          </a:xfrm>
          <a:prstGeom prst="rect">
            <a:avLst/>
          </a:prstGeom>
          <a:solidFill>
            <a:srgbClr val="DCDDDC"/>
          </a:solidFill>
          <a:ln/>
        </p:spPr>
      </p:sp>
      <p:sp>
        <p:nvSpPr>
          <p:cNvPr id="48" name="Texte"/>
          <p:cNvSpPr txBox="1"/>
          <p:nvPr/>
        </p:nvSpPr>
        <p:spPr>
          <a:xfrm>
            <a:off x="609630" y="5737128"/>
            <a:ext cx="11192256" cy="2540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3200"/>
              </a:lnSpc>
              <a:buNone/>
            </a:pPr>
            <a:r>
              <a:rPr lang="fr-FR" altLang="en-US" sz="1300" b="1" dirty="0">
                <a:solidFill>
                  <a:srgbClr val="2D2D2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Les deux premiers essais restaient basiques ; le HTML d’Alexandre permettait des slides impossibles à faire dans PowerPoint.</a:t>
            </a:r>
            <a:endParaRPr lang="fr-FR" sz="1300" dirty="0"/>
          </a:p>
        </p:txBody>
      </p:sp>
      <p:pic>
        <p:nvPicPr>
          <p:cNvPr id="49" name="Image" descr="Solaria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30" y="6413510"/>
            <a:ext cx="781080" cy="184160"/>
          </a:xfrm>
          <a:prstGeom prst="rect">
            <a:avLst/>
          </a:prstGeom>
        </p:spPr>
      </p:pic>
      <p:sp>
        <p:nvSpPr>
          <p:cNvPr id="50" name="Texte"/>
          <p:cNvSpPr txBox="1"/>
          <p:nvPr/>
        </p:nvSpPr>
        <p:spPr>
          <a:xfrm>
            <a:off x="1625620" y="6444508"/>
            <a:ext cx="5829300" cy="209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3700"/>
              </a:lnSpc>
              <a:buNone/>
            </a:pPr>
            <a:r>
              <a:rPr lang="fr-FR" altLang="en-US" sz="1100" dirty="0">
                <a:solidFill>
                  <a:srgbClr val="595959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Nous avons refait PowerPoint</a:t>
            </a:r>
            <a:endParaRPr lang="fr-FR" sz="1100" dirty="0"/>
          </a:p>
        </p:txBody>
      </p:sp>
      <p:sp>
        <p:nvSpPr>
          <p:cNvPr id="51" name="Texte"/>
          <p:cNvSpPr txBox="1"/>
          <p:nvPr/>
        </p:nvSpPr>
        <p:spPr>
          <a:xfrm>
            <a:off x="10779222" y="6431798"/>
            <a:ext cx="803118" cy="209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93700"/>
              </a:lnSpc>
              <a:buNone/>
            </a:pPr>
            <a:r>
              <a:rPr lang="fr-FR" altLang="en-US" sz="1100" dirty="0">
                <a:solidFill>
                  <a:srgbClr val="263F5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02 </a:t>
            </a:r>
            <a:r>
              <a:rPr lang="fr-FR" altLang="en-US" sz="1100" dirty="0">
                <a:solidFill>
                  <a:srgbClr val="263F5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/ 07</a:t>
            </a:r>
            <a:endParaRPr lang="fr-FR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e"/>
          <p:cNvSpPr txBox="1"/>
          <p:nvPr/>
        </p:nvSpPr>
        <p:spPr>
          <a:xfrm>
            <a:off x="609630" y="410657"/>
            <a:ext cx="11192256" cy="4063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6500"/>
              </a:lnSpc>
              <a:buNone/>
            </a:pPr>
            <a:r>
              <a:rPr lang="fr-FR" altLang="en-US" sz="2750" spc="-96" kern="0" dirty="0">
                <a:solidFill>
                  <a:srgbClr val="2D2D2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Quelles positions défendions-nous chez Solaria </a:t>
            </a:r>
            <a:r>
              <a:rPr lang="fr-FR" altLang="en-US" sz="2750" spc="-96" kern="0" dirty="0">
                <a:solidFill>
                  <a:srgbClr val="F4815A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?</a:t>
            </a:r>
            <a:endParaRPr lang="fr-FR" sz="2750" dirty="0"/>
          </a:p>
        </p:txBody>
      </p:sp>
      <p:sp>
        <p:nvSpPr>
          <p:cNvPr id="3" name="Texte"/>
          <p:cNvSpPr txBox="1"/>
          <p:nvPr/>
        </p:nvSpPr>
        <p:spPr>
          <a:xfrm>
            <a:off x="609630" y="872703"/>
            <a:ext cx="11192256" cy="2540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3200"/>
              </a:lnSpc>
              <a:buNone/>
            </a:pPr>
            <a:r>
              <a:rPr lang="fr-FR" altLang="en-US" sz="1400" dirty="0">
                <a:solidFill>
                  <a:srgbClr val="3F3F3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 format de nos présentations, vu par Alexandre et par Baptiste.</a:t>
            </a:r>
            <a:endParaRPr lang="fr-FR" sz="1400" dirty="0"/>
          </a:p>
        </p:txBody>
      </p:sp>
      <p:sp>
        <p:nvSpPr>
          <p:cNvPr id="4" name="Forme"/>
          <p:cNvSpPr/>
          <p:nvPr/>
        </p:nvSpPr>
        <p:spPr>
          <a:xfrm>
            <a:off x="612739" y="1362090"/>
            <a:ext cx="5403830" cy="3930640"/>
          </a:xfrm>
          <a:prstGeom prst="roundRect">
            <a:avLst>
              <a:gd name="adj" fmla="val 3231"/>
            </a:avLst>
          </a:prstGeom>
          <a:solidFill>
            <a:srgbClr val="FFFFFF"/>
          </a:solidFill>
          <a:ln w="6350">
            <a:solidFill>
              <a:srgbClr val="DCDDDC"/>
            </a:solidFill>
            <a:prstDash val="solid"/>
          </a:ln>
        </p:spPr>
      </p:sp>
      <p:sp>
        <p:nvSpPr>
          <p:cNvPr id="5" name="Forme"/>
          <p:cNvSpPr/>
          <p:nvPr/>
        </p:nvSpPr>
        <p:spPr>
          <a:xfrm>
            <a:off x="787390" y="1511320"/>
            <a:ext cx="381030" cy="381030"/>
          </a:xfrm>
          <a:prstGeom prst="ellipse">
            <a:avLst/>
          </a:prstGeom>
          <a:solidFill>
            <a:srgbClr val="EDF1F4"/>
          </a:solidFill>
          <a:ln/>
        </p:spPr>
      </p:sp>
      <p:sp>
        <p:nvSpPr>
          <p:cNvPr id="6" name="Texte"/>
          <p:cNvSpPr txBox="1"/>
          <p:nvPr/>
        </p:nvSpPr>
        <p:spPr>
          <a:xfrm>
            <a:off x="783549" y="1598828"/>
            <a:ext cx="388620" cy="2158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200"/>
              </a:lnSpc>
              <a:buNone/>
            </a:pPr>
            <a:r>
              <a:rPr lang="fr-FR" altLang="en-US" sz="1300" b="1" dirty="0">
                <a:solidFill>
                  <a:srgbClr val="263F5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</a:t>
            </a:r>
            <a:endParaRPr lang="fr-FR" sz="1300" dirty="0"/>
          </a:p>
        </p:txBody>
      </p:sp>
      <p:sp>
        <p:nvSpPr>
          <p:cNvPr id="7" name="Texte"/>
          <p:cNvSpPr txBox="1"/>
          <p:nvPr/>
        </p:nvSpPr>
        <p:spPr>
          <a:xfrm>
            <a:off x="1295430" y="1509034"/>
            <a:ext cx="4114800" cy="1651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3200"/>
              </a:lnSpc>
              <a:buNone/>
            </a:pPr>
            <a:r>
              <a:rPr lang="fr-FR" altLang="en-US" sz="900" b="1" spc="72" kern="0" dirty="0">
                <a:solidFill>
                  <a:srgbClr val="484848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ALEXANDRE</a:t>
            </a:r>
            <a:endParaRPr lang="fr-FR" sz="900" dirty="0"/>
          </a:p>
        </p:txBody>
      </p:sp>
      <p:sp>
        <p:nvSpPr>
          <p:cNvPr id="8" name="Texte"/>
          <p:cNvSpPr txBox="1"/>
          <p:nvPr/>
        </p:nvSpPr>
        <p:spPr>
          <a:xfrm>
            <a:off x="1295430" y="1669786"/>
            <a:ext cx="4533870" cy="27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200"/>
              </a:lnSpc>
              <a:buNone/>
            </a:pPr>
            <a:r>
              <a:rPr lang="fr-FR" altLang="en-US" sz="1600" spc="-16" kern="0" dirty="0">
                <a:solidFill>
                  <a:srgbClr val="2D2D2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Tout passer en HTML</a:t>
            </a:r>
            <a:endParaRPr lang="fr-FR" sz="1600" dirty="0"/>
          </a:p>
        </p:txBody>
      </p:sp>
      <p:pic>
        <p:nvPicPr>
          <p:cNvPr id="9" name="Graphique" descr="Tout passer en HTML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7390" y="2158990"/>
            <a:ext cx="5054620" cy="1587490"/>
          </a:xfrm>
          <a:prstGeom prst="rect">
            <a:avLst/>
          </a:prstGeom>
        </p:spPr>
      </p:pic>
      <p:sp>
        <p:nvSpPr>
          <p:cNvPr id="10" name="Forme"/>
          <p:cNvSpPr/>
          <p:nvPr/>
        </p:nvSpPr>
        <p:spPr>
          <a:xfrm>
            <a:off x="787390" y="3987790"/>
            <a:ext cx="2451141" cy="6309"/>
          </a:xfrm>
          <a:prstGeom prst="rect">
            <a:avLst/>
          </a:prstGeom>
          <a:solidFill>
            <a:srgbClr val="DCDDDC"/>
          </a:solidFill>
          <a:ln/>
        </p:spPr>
      </p:sp>
      <p:sp>
        <p:nvSpPr>
          <p:cNvPr id="11" name="Texte"/>
          <p:cNvSpPr txBox="1"/>
          <p:nvPr/>
        </p:nvSpPr>
        <p:spPr>
          <a:xfrm>
            <a:off x="787390" y="4099804"/>
            <a:ext cx="2647188" cy="1651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3200"/>
              </a:lnSpc>
              <a:buNone/>
            </a:pPr>
            <a:r>
              <a:rPr lang="fr-FR" altLang="en-US" sz="900" b="1" spc="72" kern="0" dirty="0">
                <a:solidFill>
                  <a:srgbClr val="263F5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CE QUE LE FORMAT DONNE</a:t>
            </a:r>
            <a:endParaRPr lang="fr-FR" sz="900" dirty="0"/>
          </a:p>
        </p:txBody>
      </p:sp>
      <p:sp>
        <p:nvSpPr>
          <p:cNvPr id="12" name="Texte"/>
          <p:cNvSpPr txBox="1"/>
          <p:nvPr/>
        </p:nvSpPr>
        <p:spPr>
          <a:xfrm>
            <a:off x="787390" y="4312036"/>
            <a:ext cx="2451141" cy="888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7100"/>
              </a:lnSpc>
              <a:buNone/>
            </a:pPr>
            <a:r>
              <a:rPr lang="fr-FR" altLang="en-US" sz="1050" dirty="0">
                <a:solidFill>
                  <a:srgbClr val="484848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 standard qui va s’imposer selon lui, une liberté totale, et un PDF pour qui veut une version figée.</a:t>
            </a:r>
            <a:endParaRPr lang="fr-FR" sz="1050" dirty="0"/>
          </a:p>
        </p:txBody>
      </p:sp>
      <p:sp>
        <p:nvSpPr>
          <p:cNvPr id="13" name="Forme"/>
          <p:cNvSpPr/>
          <p:nvPr/>
        </p:nvSpPr>
        <p:spPr>
          <a:xfrm>
            <a:off x="3390870" y="3987790"/>
            <a:ext cx="2451141" cy="6309"/>
          </a:xfrm>
          <a:prstGeom prst="rect">
            <a:avLst/>
          </a:prstGeom>
          <a:solidFill>
            <a:srgbClr val="DCDDDC"/>
          </a:solidFill>
          <a:ln/>
        </p:spPr>
      </p:sp>
      <p:sp>
        <p:nvSpPr>
          <p:cNvPr id="14" name="Texte"/>
          <p:cNvSpPr txBox="1"/>
          <p:nvPr/>
        </p:nvSpPr>
        <p:spPr>
          <a:xfrm>
            <a:off x="3390870" y="4099804"/>
            <a:ext cx="2647188" cy="1651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3200"/>
              </a:lnSpc>
              <a:buNone/>
            </a:pPr>
            <a:r>
              <a:rPr lang="fr-FR" altLang="en-US" sz="900" b="1" spc="72" kern="0" dirty="0">
                <a:solidFill>
                  <a:srgbClr val="263F5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CE QU’IL COÛTE</a:t>
            </a:r>
            <a:endParaRPr lang="fr-FR" sz="900" dirty="0"/>
          </a:p>
        </p:txBody>
      </p:sp>
      <p:sp>
        <p:nvSpPr>
          <p:cNvPr id="15" name="Texte"/>
          <p:cNvSpPr txBox="1"/>
          <p:nvPr/>
        </p:nvSpPr>
        <p:spPr>
          <a:xfrm>
            <a:off x="3390870" y="4312036"/>
            <a:ext cx="2451141" cy="888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7100"/>
              </a:lnSpc>
              <a:buNone/>
            </a:pPr>
            <a:r>
              <a:rPr lang="fr-FR" altLang="en-US" sz="1050" dirty="0">
                <a:solidFill>
                  <a:srgbClr val="484848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Rien ne se retouche à la main. Chaque retouche passe par l’IA ou par une correction dans le code, coûtant des tokens ou annulant le temps gagné.</a:t>
            </a:r>
            <a:endParaRPr lang="fr-FR" sz="1050" dirty="0"/>
          </a:p>
        </p:txBody>
      </p:sp>
      <p:sp>
        <p:nvSpPr>
          <p:cNvPr id="16" name="Forme"/>
          <p:cNvSpPr/>
          <p:nvPr/>
        </p:nvSpPr>
        <p:spPr>
          <a:xfrm>
            <a:off x="6175400" y="1362090"/>
            <a:ext cx="5403830" cy="3930640"/>
          </a:xfrm>
          <a:prstGeom prst="roundRect">
            <a:avLst>
              <a:gd name="adj" fmla="val 3231"/>
            </a:avLst>
          </a:prstGeom>
          <a:solidFill>
            <a:srgbClr val="FFFFFF"/>
          </a:solidFill>
          <a:ln w="6350">
            <a:solidFill>
              <a:srgbClr val="DCDDDC"/>
            </a:solidFill>
            <a:prstDash val="solid"/>
          </a:ln>
        </p:spPr>
      </p:sp>
      <p:sp>
        <p:nvSpPr>
          <p:cNvPr id="17" name="Forme"/>
          <p:cNvSpPr/>
          <p:nvPr/>
        </p:nvSpPr>
        <p:spPr>
          <a:xfrm>
            <a:off x="6349959" y="1511320"/>
            <a:ext cx="381030" cy="381030"/>
          </a:xfrm>
          <a:prstGeom prst="ellipse">
            <a:avLst/>
          </a:prstGeom>
          <a:solidFill>
            <a:srgbClr val="EDF1F4"/>
          </a:solidFill>
          <a:ln/>
        </p:spPr>
      </p:sp>
      <p:sp>
        <p:nvSpPr>
          <p:cNvPr id="18" name="Texte"/>
          <p:cNvSpPr txBox="1"/>
          <p:nvPr/>
        </p:nvSpPr>
        <p:spPr>
          <a:xfrm>
            <a:off x="6346210" y="1598828"/>
            <a:ext cx="388620" cy="2158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200"/>
              </a:lnSpc>
              <a:buNone/>
            </a:pPr>
            <a:r>
              <a:rPr lang="fr-FR" altLang="en-US" sz="1300" b="1" dirty="0">
                <a:solidFill>
                  <a:srgbClr val="263F5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</a:t>
            </a:r>
            <a:endParaRPr lang="fr-FR" sz="1300" dirty="0"/>
          </a:p>
        </p:txBody>
      </p:sp>
      <p:sp>
        <p:nvSpPr>
          <p:cNvPr id="19" name="Texte"/>
          <p:cNvSpPr txBox="1"/>
          <p:nvPr/>
        </p:nvSpPr>
        <p:spPr>
          <a:xfrm>
            <a:off x="6858000" y="1509034"/>
            <a:ext cx="4114800" cy="1651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3200"/>
              </a:lnSpc>
              <a:buNone/>
            </a:pPr>
            <a:r>
              <a:rPr lang="fr-FR" altLang="en-US" sz="900" b="1" spc="72" kern="0" dirty="0">
                <a:solidFill>
                  <a:srgbClr val="484848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BAPTISTE</a:t>
            </a:r>
            <a:endParaRPr lang="fr-FR" sz="900" dirty="0"/>
          </a:p>
        </p:txBody>
      </p:sp>
      <p:sp>
        <p:nvSpPr>
          <p:cNvPr id="20" name="Texte"/>
          <p:cNvSpPr txBox="1"/>
          <p:nvPr/>
        </p:nvSpPr>
        <p:spPr>
          <a:xfrm>
            <a:off x="6858000" y="1669786"/>
            <a:ext cx="4533870" cy="27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200"/>
              </a:lnSpc>
              <a:buNone/>
            </a:pPr>
            <a:r>
              <a:rPr lang="fr-FR" altLang="en-US" sz="1600" spc="-16" kern="0" dirty="0">
                <a:solidFill>
                  <a:srgbClr val="2D2D2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Garder PowerPoint</a:t>
            </a:r>
            <a:endParaRPr lang="fr-FR" sz="1600" dirty="0"/>
          </a:p>
        </p:txBody>
      </p:sp>
      <p:pic>
        <p:nvPicPr>
          <p:cNvPr id="21" name="Graphique" descr="Garder PowerPoint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9959" y="2158990"/>
            <a:ext cx="5054620" cy="1587490"/>
          </a:xfrm>
          <a:prstGeom prst="rect">
            <a:avLst/>
          </a:prstGeom>
        </p:spPr>
      </p:pic>
      <p:sp>
        <p:nvSpPr>
          <p:cNvPr id="22" name="Forme"/>
          <p:cNvSpPr/>
          <p:nvPr/>
        </p:nvSpPr>
        <p:spPr>
          <a:xfrm>
            <a:off x="6349959" y="3987790"/>
            <a:ext cx="2451141" cy="6309"/>
          </a:xfrm>
          <a:prstGeom prst="rect">
            <a:avLst/>
          </a:prstGeom>
          <a:solidFill>
            <a:srgbClr val="DCDDDC"/>
          </a:solidFill>
          <a:ln/>
        </p:spPr>
      </p:sp>
      <p:sp>
        <p:nvSpPr>
          <p:cNvPr id="23" name="Texte"/>
          <p:cNvSpPr txBox="1"/>
          <p:nvPr/>
        </p:nvSpPr>
        <p:spPr>
          <a:xfrm>
            <a:off x="6349959" y="4099804"/>
            <a:ext cx="2647188" cy="1651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3200"/>
              </a:lnSpc>
              <a:buNone/>
            </a:pPr>
            <a:r>
              <a:rPr lang="fr-FR" altLang="en-US" sz="900" b="1" spc="72" kern="0" dirty="0">
                <a:solidFill>
                  <a:srgbClr val="263F5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L’ARGUMENT</a:t>
            </a:r>
            <a:endParaRPr lang="fr-FR" sz="900" dirty="0"/>
          </a:p>
        </p:txBody>
      </p:sp>
      <p:sp>
        <p:nvSpPr>
          <p:cNvPr id="24" name="Texte"/>
          <p:cNvSpPr txBox="1"/>
          <p:nvPr/>
        </p:nvSpPr>
        <p:spPr>
          <a:xfrm>
            <a:off x="6349959" y="4312036"/>
            <a:ext cx="2451141" cy="888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7100"/>
              </a:lnSpc>
              <a:buNone/>
            </a:pPr>
            <a:r>
              <a:rPr lang="fr-FR" altLang="en-US" sz="1050" dirty="0">
                <a:solidFill>
                  <a:srgbClr val="484848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 format ancré depuis des décennies dans les habitudes des organisations, que le client ouvre et reprend.</a:t>
            </a:r>
            <a:endParaRPr lang="fr-FR" sz="1050" dirty="0"/>
          </a:p>
        </p:txBody>
      </p:sp>
      <p:sp>
        <p:nvSpPr>
          <p:cNvPr id="25" name="Forme"/>
          <p:cNvSpPr/>
          <p:nvPr/>
        </p:nvSpPr>
        <p:spPr>
          <a:xfrm>
            <a:off x="8953530" y="3987790"/>
            <a:ext cx="2451141" cy="6309"/>
          </a:xfrm>
          <a:prstGeom prst="rect">
            <a:avLst/>
          </a:prstGeom>
          <a:solidFill>
            <a:srgbClr val="DCDDDC"/>
          </a:solidFill>
          <a:ln/>
        </p:spPr>
      </p:sp>
      <p:sp>
        <p:nvSpPr>
          <p:cNvPr id="26" name="Texte"/>
          <p:cNvSpPr txBox="1"/>
          <p:nvPr/>
        </p:nvSpPr>
        <p:spPr>
          <a:xfrm>
            <a:off x="8953530" y="4099804"/>
            <a:ext cx="2647188" cy="1651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3200"/>
              </a:lnSpc>
              <a:buNone/>
            </a:pPr>
            <a:r>
              <a:rPr lang="fr-FR" altLang="en-US" sz="900" b="1" spc="72" kern="0" dirty="0">
                <a:solidFill>
                  <a:srgbClr val="263F5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 CONDITION</a:t>
            </a:r>
            <a:endParaRPr lang="fr-FR" sz="900" dirty="0"/>
          </a:p>
        </p:txBody>
      </p:sp>
      <p:sp>
        <p:nvSpPr>
          <p:cNvPr id="27" name="Texte"/>
          <p:cNvSpPr txBox="1"/>
          <p:nvPr/>
        </p:nvSpPr>
        <p:spPr>
          <a:xfrm>
            <a:off x="8953530" y="4312036"/>
            <a:ext cx="2451141" cy="888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7100"/>
              </a:lnSpc>
              <a:buNone/>
            </a:pPr>
            <a:r>
              <a:rPr lang="fr-FR" altLang="en-US" sz="1050" dirty="0">
                <a:solidFill>
                  <a:srgbClr val="484848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 HTML, d’accord, à condition de laisser aussi un PowerPoint au client en partant.</a:t>
            </a:r>
            <a:endParaRPr lang="fr-FR" sz="1050" dirty="0"/>
          </a:p>
        </p:txBody>
      </p:sp>
      <p:sp>
        <p:nvSpPr>
          <p:cNvPr id="28" name="Forme"/>
          <p:cNvSpPr/>
          <p:nvPr/>
        </p:nvSpPr>
        <p:spPr>
          <a:xfrm>
            <a:off x="609630" y="5613410"/>
            <a:ext cx="10972800" cy="6309"/>
          </a:xfrm>
          <a:prstGeom prst="rect">
            <a:avLst/>
          </a:prstGeom>
          <a:solidFill>
            <a:srgbClr val="DCDDDC"/>
          </a:solidFill>
          <a:ln/>
        </p:spPr>
      </p:sp>
      <p:sp>
        <p:nvSpPr>
          <p:cNvPr id="29" name="Texte"/>
          <p:cNvSpPr txBox="1"/>
          <p:nvPr/>
        </p:nvSpPr>
        <p:spPr>
          <a:xfrm>
            <a:off x="609630" y="5737128"/>
            <a:ext cx="11192256" cy="2540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3200"/>
              </a:lnSpc>
              <a:buNone/>
            </a:pPr>
            <a:r>
              <a:rPr lang="fr-FR" altLang="en-US" sz="1300" b="1" dirty="0">
                <a:solidFill>
                  <a:srgbClr val="2D2D2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Entre ces deux positions, il y avait une solution : un éditeur en HTML qui se retouche à la main et s’exporte en PowerPoint.</a:t>
            </a:r>
            <a:endParaRPr lang="fr-FR" sz="1300" dirty="0"/>
          </a:p>
        </p:txBody>
      </p:sp>
      <p:pic>
        <p:nvPicPr>
          <p:cNvPr id="30" name="Image" descr="Solaria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30" y="6413510"/>
            <a:ext cx="781080" cy="184160"/>
          </a:xfrm>
          <a:prstGeom prst="rect">
            <a:avLst/>
          </a:prstGeom>
        </p:spPr>
      </p:pic>
      <p:sp>
        <p:nvSpPr>
          <p:cNvPr id="31" name="Texte"/>
          <p:cNvSpPr txBox="1"/>
          <p:nvPr/>
        </p:nvSpPr>
        <p:spPr>
          <a:xfrm>
            <a:off x="1625620" y="6444508"/>
            <a:ext cx="5829300" cy="209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3700"/>
              </a:lnSpc>
              <a:buNone/>
            </a:pPr>
            <a:r>
              <a:rPr lang="fr-FR" altLang="en-US" sz="1100" dirty="0">
                <a:solidFill>
                  <a:srgbClr val="595959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Nous avons refait PowerPoint</a:t>
            </a:r>
            <a:endParaRPr lang="fr-FR" sz="1100" dirty="0"/>
          </a:p>
        </p:txBody>
      </p:sp>
      <p:sp>
        <p:nvSpPr>
          <p:cNvPr id="32" name="Texte"/>
          <p:cNvSpPr txBox="1"/>
          <p:nvPr/>
        </p:nvSpPr>
        <p:spPr>
          <a:xfrm>
            <a:off x="10779222" y="6431798"/>
            <a:ext cx="803118" cy="209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93700"/>
              </a:lnSpc>
              <a:buNone/>
            </a:pPr>
            <a:r>
              <a:rPr lang="fr-FR" altLang="en-US" sz="1100" dirty="0">
                <a:solidFill>
                  <a:srgbClr val="263F5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03 </a:t>
            </a:r>
            <a:r>
              <a:rPr lang="fr-FR" altLang="en-US" sz="1100" dirty="0">
                <a:solidFill>
                  <a:srgbClr val="263F5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/ 07</a:t>
            </a:r>
            <a:endParaRPr lang="fr-FR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e"/>
          <p:cNvSpPr txBox="1"/>
          <p:nvPr/>
        </p:nvSpPr>
        <p:spPr>
          <a:xfrm>
            <a:off x="609630" y="410657"/>
            <a:ext cx="11192256" cy="4063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6500"/>
              </a:lnSpc>
              <a:buNone/>
            </a:pPr>
            <a:r>
              <a:rPr lang="fr-FR" altLang="en-US" sz="2750" spc="-96" kern="0" dirty="0">
                <a:solidFill>
                  <a:srgbClr val="2D2D2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Comment sommes-nous passés de l’idée à la production </a:t>
            </a:r>
            <a:r>
              <a:rPr lang="fr-FR" altLang="en-US" sz="2750" spc="-96" kern="0" dirty="0">
                <a:solidFill>
                  <a:srgbClr val="F4815A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?</a:t>
            </a:r>
            <a:endParaRPr lang="fr-FR" sz="2750" dirty="0"/>
          </a:p>
        </p:txBody>
      </p:sp>
      <p:sp>
        <p:nvSpPr>
          <p:cNvPr id="3" name="Texte"/>
          <p:cNvSpPr txBox="1"/>
          <p:nvPr/>
        </p:nvSpPr>
        <p:spPr>
          <a:xfrm>
            <a:off x="609630" y="872703"/>
            <a:ext cx="11192256" cy="2540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3200"/>
              </a:lnSpc>
              <a:buNone/>
            </a:pPr>
            <a:r>
              <a:rPr lang="fr-FR" altLang="en-US" sz="1400" dirty="0">
                <a:solidFill>
                  <a:srgbClr val="3F3F3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Une semaine, du vendredi de l’idée à la version stabilisée que toute l’équipe utilise.</a:t>
            </a:r>
            <a:endParaRPr lang="fr-FR" sz="1400" dirty="0"/>
          </a:p>
        </p:txBody>
      </p:sp>
      <p:pic>
        <p:nvPicPr>
          <p:cNvPr id="4" name="Graphique" descr="Deux associés et une idée : une slide qui devient du HTML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30" y="1282720"/>
            <a:ext cx="3301990" cy="1727210"/>
          </a:xfrm>
          <a:prstGeom prst="rect">
            <a:avLst/>
          </a:prstGeom>
        </p:spPr>
      </p:pic>
      <p:sp>
        <p:nvSpPr>
          <p:cNvPr id="5" name="Texte"/>
          <p:cNvSpPr txBox="1"/>
          <p:nvPr/>
        </p:nvSpPr>
        <p:spPr>
          <a:xfrm>
            <a:off x="4267230" y="1532809"/>
            <a:ext cx="7315200" cy="7619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200"/>
              </a:lnSpc>
              <a:buNone/>
            </a:pPr>
            <a:r>
              <a:rPr lang="fr-FR" altLang="en-US" sz="2300" dirty="0">
                <a:solidFill>
                  <a:srgbClr val="2D2D2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« En fait, il faudrait refaire PowerPoint,</a:t>
            </a:r>
            <a:br/>
            <a:r>
              <a:rPr lang="fr-FR" altLang="en-US" sz="2300" dirty="0">
                <a:solidFill>
                  <a:srgbClr val="2D2D2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mais en HTML natif. »</a:t>
            </a:r>
            <a:endParaRPr lang="fr-FR" sz="2300" dirty="0"/>
          </a:p>
        </p:txBody>
      </p:sp>
      <p:sp>
        <p:nvSpPr>
          <p:cNvPr id="6" name="Texte"/>
          <p:cNvSpPr txBox="1"/>
          <p:nvPr/>
        </p:nvSpPr>
        <p:spPr>
          <a:xfrm>
            <a:off x="4267230" y="2431572"/>
            <a:ext cx="712473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7100"/>
              </a:lnSpc>
              <a:buNone/>
            </a:pPr>
            <a:r>
              <a:rPr lang="fr-FR" altLang="en-US" sz="1200" dirty="0">
                <a:solidFill>
                  <a:srgbClr val="484848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Alexandre Brethes et Baptiste Lefort, un vendredi, au bout d’une énième discussion.</a:t>
            </a:r>
            <a:endParaRPr lang="fr-FR" sz="1200" dirty="0"/>
          </a:p>
        </p:txBody>
      </p:sp>
      <p:sp>
        <p:nvSpPr>
          <p:cNvPr id="7" name="Forme"/>
          <p:cNvSpPr/>
          <p:nvPr/>
        </p:nvSpPr>
        <p:spPr>
          <a:xfrm>
            <a:off x="612739" y="3140050"/>
            <a:ext cx="2622591" cy="2152680"/>
          </a:xfrm>
          <a:prstGeom prst="roundRect">
            <a:avLst>
              <a:gd name="adj" fmla="val 5900"/>
            </a:avLst>
          </a:prstGeom>
          <a:solidFill>
            <a:srgbClr val="FFFFFF"/>
          </a:solidFill>
          <a:ln w="6350">
            <a:solidFill>
              <a:srgbClr val="DCDDDC"/>
            </a:solidFill>
            <a:prstDash val="solid"/>
          </a:ln>
        </p:spPr>
      </p:sp>
      <p:sp>
        <p:nvSpPr>
          <p:cNvPr id="8" name="Forme"/>
          <p:cNvSpPr/>
          <p:nvPr/>
        </p:nvSpPr>
        <p:spPr>
          <a:xfrm>
            <a:off x="736641" y="3263859"/>
            <a:ext cx="806409" cy="241310"/>
          </a:xfrm>
          <a:prstGeom prst="roundRect">
            <a:avLst>
              <a:gd name="adj" fmla="val 49981"/>
            </a:avLst>
          </a:prstGeom>
          <a:solidFill>
            <a:srgbClr val="EDF1F4"/>
          </a:solidFill>
          <a:ln/>
        </p:spPr>
      </p:sp>
      <p:sp>
        <p:nvSpPr>
          <p:cNvPr id="9" name="Texte"/>
          <p:cNvSpPr txBox="1"/>
          <p:nvPr/>
        </p:nvSpPr>
        <p:spPr>
          <a:xfrm>
            <a:off x="728502" y="3302630"/>
            <a:ext cx="822594" cy="1651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9200"/>
              </a:lnSpc>
              <a:buNone/>
            </a:pPr>
            <a:r>
              <a:rPr lang="fr-FR" altLang="en-US" sz="1050" b="1" dirty="0">
                <a:solidFill>
                  <a:srgbClr val="263F5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Vendredi</a:t>
            </a:r>
            <a:endParaRPr lang="fr-FR" sz="1050" dirty="0"/>
          </a:p>
        </p:txBody>
      </p:sp>
      <p:sp>
        <p:nvSpPr>
          <p:cNvPr id="10" name="Texte"/>
          <p:cNvSpPr txBox="1"/>
          <p:nvPr/>
        </p:nvSpPr>
        <p:spPr>
          <a:xfrm>
            <a:off x="736641" y="3633094"/>
            <a:ext cx="1489740" cy="2540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9200"/>
              </a:lnSpc>
              <a:buNone/>
            </a:pPr>
            <a:r>
              <a:rPr lang="fr-FR" altLang="en-US" sz="1350" dirty="0">
                <a:solidFill>
                  <a:srgbClr val="2D2D2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L’idée</a:t>
            </a:r>
            <a:endParaRPr lang="fr-FR" sz="1350" dirty="0"/>
          </a:p>
        </p:txBody>
      </p:sp>
      <p:pic>
        <p:nvPicPr>
          <p:cNvPr id="11" name="Graphique" descr="L’idée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3290" y="3556010"/>
            <a:ext cx="838230" cy="901690"/>
          </a:xfrm>
          <a:prstGeom prst="rect">
            <a:avLst/>
          </a:prstGeom>
        </p:spPr>
      </p:pic>
      <p:sp>
        <p:nvSpPr>
          <p:cNvPr id="12" name="Texte"/>
          <p:cNvSpPr txBox="1"/>
          <p:nvPr/>
        </p:nvSpPr>
        <p:spPr>
          <a:xfrm>
            <a:off x="736641" y="4480469"/>
            <a:ext cx="2374880" cy="7619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3200"/>
              </a:lnSpc>
              <a:buNone/>
            </a:pPr>
            <a:r>
              <a:rPr lang="fr-FR" altLang="en-US" sz="1050" dirty="0">
                <a:solidFill>
                  <a:srgbClr val="484848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Au bout d’une énième discussion, nous tombons d’accord sur la même phrase.</a:t>
            </a:r>
            <a:endParaRPr lang="fr-FR" sz="1050" dirty="0"/>
          </a:p>
        </p:txBody>
      </p:sp>
      <p:sp>
        <p:nvSpPr>
          <p:cNvPr id="13" name="Forme"/>
          <p:cNvSpPr/>
          <p:nvPr/>
        </p:nvSpPr>
        <p:spPr>
          <a:xfrm>
            <a:off x="3394070" y="3140050"/>
            <a:ext cx="2622591" cy="2152680"/>
          </a:xfrm>
          <a:prstGeom prst="roundRect">
            <a:avLst>
              <a:gd name="adj" fmla="val 5900"/>
            </a:avLst>
          </a:prstGeom>
          <a:solidFill>
            <a:srgbClr val="FFFFFF"/>
          </a:solidFill>
          <a:ln w="6350">
            <a:solidFill>
              <a:srgbClr val="DCDDDC"/>
            </a:solidFill>
            <a:prstDash val="solid"/>
          </a:ln>
        </p:spPr>
      </p:sp>
      <p:sp>
        <p:nvSpPr>
          <p:cNvPr id="14" name="Forme"/>
          <p:cNvSpPr/>
          <p:nvPr/>
        </p:nvSpPr>
        <p:spPr>
          <a:xfrm>
            <a:off x="3517880" y="3263859"/>
            <a:ext cx="1498610" cy="241310"/>
          </a:xfrm>
          <a:prstGeom prst="roundRect">
            <a:avLst>
              <a:gd name="adj" fmla="val 49981"/>
            </a:avLst>
          </a:prstGeom>
          <a:solidFill>
            <a:srgbClr val="EDF1F4"/>
          </a:solidFill>
          <a:ln/>
        </p:spPr>
      </p:sp>
      <p:sp>
        <p:nvSpPr>
          <p:cNvPr id="15" name="Texte"/>
          <p:cNvSpPr txBox="1"/>
          <p:nvPr/>
        </p:nvSpPr>
        <p:spPr>
          <a:xfrm>
            <a:off x="3502884" y="3302630"/>
            <a:ext cx="1528602" cy="1651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9200"/>
              </a:lnSpc>
              <a:buNone/>
            </a:pPr>
            <a:r>
              <a:rPr lang="fr-FR" altLang="en-US" sz="1050" b="1" dirty="0">
                <a:solidFill>
                  <a:srgbClr val="263F5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Samedi et dimanche</a:t>
            </a:r>
            <a:endParaRPr lang="fr-FR" sz="1050" dirty="0"/>
          </a:p>
        </p:txBody>
      </p:sp>
      <p:sp>
        <p:nvSpPr>
          <p:cNvPr id="16" name="Texte"/>
          <p:cNvSpPr txBox="1"/>
          <p:nvPr/>
        </p:nvSpPr>
        <p:spPr>
          <a:xfrm>
            <a:off x="3517880" y="3633094"/>
            <a:ext cx="1489740" cy="2540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9200"/>
              </a:lnSpc>
              <a:buNone/>
            </a:pPr>
            <a:r>
              <a:rPr lang="fr-FR" altLang="en-US" sz="1350" dirty="0">
                <a:solidFill>
                  <a:srgbClr val="2D2D2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 MVP</a:t>
            </a:r>
            <a:endParaRPr lang="fr-FR" sz="1350" dirty="0"/>
          </a:p>
        </p:txBody>
      </p:sp>
      <p:pic>
        <p:nvPicPr>
          <p:cNvPr id="17" name="Graphique" descr="Le MVP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4620" y="3556010"/>
            <a:ext cx="838230" cy="901690"/>
          </a:xfrm>
          <a:prstGeom prst="rect">
            <a:avLst/>
          </a:prstGeom>
        </p:spPr>
      </p:pic>
      <p:sp>
        <p:nvSpPr>
          <p:cNvPr id="18" name="Texte"/>
          <p:cNvSpPr txBox="1"/>
          <p:nvPr/>
        </p:nvSpPr>
        <p:spPr>
          <a:xfrm>
            <a:off x="3517880" y="4480469"/>
            <a:ext cx="2374880" cy="7619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3200"/>
              </a:lnSpc>
              <a:buNone/>
            </a:pPr>
            <a:r>
              <a:rPr lang="fr-FR" altLang="en-US" sz="1050" dirty="0">
                <a:solidFill>
                  <a:srgbClr val="484848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Nous développons la première version de Solaria Slides avec Codex, en deux jours.</a:t>
            </a:r>
            <a:endParaRPr lang="fr-FR" sz="1050" dirty="0"/>
          </a:p>
        </p:txBody>
      </p:sp>
      <p:sp>
        <p:nvSpPr>
          <p:cNvPr id="19" name="Forme"/>
          <p:cNvSpPr/>
          <p:nvPr/>
        </p:nvSpPr>
        <p:spPr>
          <a:xfrm>
            <a:off x="6175400" y="3140050"/>
            <a:ext cx="2622591" cy="2152680"/>
          </a:xfrm>
          <a:prstGeom prst="roundRect">
            <a:avLst>
              <a:gd name="adj" fmla="val 5900"/>
            </a:avLst>
          </a:prstGeom>
          <a:solidFill>
            <a:srgbClr val="FFFFFF"/>
          </a:solidFill>
          <a:ln w="6350">
            <a:solidFill>
              <a:srgbClr val="DCDDDC"/>
            </a:solidFill>
            <a:prstDash val="solid"/>
          </a:ln>
        </p:spPr>
      </p:sp>
      <p:sp>
        <p:nvSpPr>
          <p:cNvPr id="20" name="Forme"/>
          <p:cNvSpPr/>
          <p:nvPr/>
        </p:nvSpPr>
        <p:spPr>
          <a:xfrm>
            <a:off x="6299210" y="3263859"/>
            <a:ext cx="1498610" cy="241310"/>
          </a:xfrm>
          <a:prstGeom prst="roundRect">
            <a:avLst>
              <a:gd name="adj" fmla="val 49981"/>
            </a:avLst>
          </a:prstGeom>
          <a:solidFill>
            <a:srgbClr val="EDF1F4"/>
          </a:solidFill>
          <a:ln/>
        </p:spPr>
      </p:sp>
      <p:sp>
        <p:nvSpPr>
          <p:cNvPr id="21" name="Texte"/>
          <p:cNvSpPr txBox="1"/>
          <p:nvPr/>
        </p:nvSpPr>
        <p:spPr>
          <a:xfrm>
            <a:off x="6284214" y="3302630"/>
            <a:ext cx="1528602" cy="1651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9200"/>
              </a:lnSpc>
              <a:buNone/>
            </a:pPr>
            <a:r>
              <a:rPr lang="fr-FR" altLang="en-US" sz="1050" b="1" dirty="0">
                <a:solidFill>
                  <a:srgbClr val="263F5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Les jours suivants</a:t>
            </a:r>
            <a:endParaRPr lang="fr-FR" sz="1050" dirty="0"/>
          </a:p>
        </p:txBody>
      </p:sp>
      <p:sp>
        <p:nvSpPr>
          <p:cNvPr id="22" name="Texte"/>
          <p:cNvSpPr txBox="1"/>
          <p:nvPr/>
        </p:nvSpPr>
        <p:spPr>
          <a:xfrm>
            <a:off x="6299210" y="3633094"/>
            <a:ext cx="1489740" cy="2540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9200"/>
              </a:lnSpc>
              <a:buNone/>
            </a:pPr>
            <a:r>
              <a:rPr lang="fr-FR" altLang="en-US" sz="1350" dirty="0">
                <a:solidFill>
                  <a:srgbClr val="2D2D2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Les tests</a:t>
            </a:r>
            <a:endParaRPr lang="fr-FR" sz="1350" dirty="0"/>
          </a:p>
        </p:txBody>
      </p:sp>
      <p:pic>
        <p:nvPicPr>
          <p:cNvPr id="23" name="Graphique" descr="Les tests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5859" y="3556010"/>
            <a:ext cx="838230" cy="901690"/>
          </a:xfrm>
          <a:prstGeom prst="rect">
            <a:avLst/>
          </a:prstGeom>
        </p:spPr>
      </p:pic>
      <p:sp>
        <p:nvSpPr>
          <p:cNvPr id="24" name="Texte"/>
          <p:cNvSpPr txBox="1"/>
          <p:nvPr/>
        </p:nvSpPr>
        <p:spPr>
          <a:xfrm>
            <a:off x="6299210" y="4480469"/>
            <a:ext cx="2374880" cy="7619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3200"/>
              </a:lnSpc>
              <a:buNone/>
            </a:pPr>
            <a:r>
              <a:rPr lang="fr-FR" altLang="en-US" sz="1050" dirty="0">
                <a:solidFill>
                  <a:srgbClr val="484848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Toute l’équipe teste l’outil et fait ses retours ; les mises à jour s’enchaînent.</a:t>
            </a:r>
            <a:endParaRPr lang="fr-FR" sz="1050" dirty="0"/>
          </a:p>
        </p:txBody>
      </p:sp>
      <p:sp>
        <p:nvSpPr>
          <p:cNvPr id="25" name="Forme"/>
          <p:cNvSpPr/>
          <p:nvPr/>
        </p:nvSpPr>
        <p:spPr>
          <a:xfrm>
            <a:off x="8953530" y="3136941"/>
            <a:ext cx="2628900" cy="2158990"/>
          </a:xfrm>
          <a:prstGeom prst="roundRect">
            <a:avLst>
              <a:gd name="adj" fmla="val 5883"/>
            </a:avLst>
          </a:prstGeom>
          <a:solidFill>
            <a:srgbClr val="FDEEE7"/>
          </a:solidFill>
          <a:ln/>
        </p:spPr>
      </p:sp>
      <p:sp>
        <p:nvSpPr>
          <p:cNvPr id="26" name="Forme"/>
          <p:cNvSpPr/>
          <p:nvPr/>
        </p:nvSpPr>
        <p:spPr>
          <a:xfrm>
            <a:off x="9080541" y="3263859"/>
            <a:ext cx="1708191" cy="241310"/>
          </a:xfrm>
          <a:prstGeom prst="roundRect">
            <a:avLst>
              <a:gd name="adj" fmla="val 49981"/>
            </a:avLst>
          </a:prstGeom>
          <a:solidFill>
            <a:srgbClr val="FFFFFF"/>
          </a:solidFill>
          <a:ln/>
        </p:spPr>
      </p:sp>
      <p:sp>
        <p:nvSpPr>
          <p:cNvPr id="27" name="Texte"/>
          <p:cNvSpPr txBox="1"/>
          <p:nvPr/>
        </p:nvSpPr>
        <p:spPr>
          <a:xfrm>
            <a:off x="9063441" y="3302630"/>
            <a:ext cx="1742298" cy="1651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9200"/>
              </a:lnSpc>
              <a:buNone/>
            </a:pPr>
            <a:r>
              <a:rPr lang="fr-FR" altLang="en-US" sz="1050" b="1" dirty="0">
                <a:solidFill>
                  <a:srgbClr val="263F5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Au bout d’une semaine</a:t>
            </a:r>
            <a:endParaRPr lang="fr-FR" sz="1050" dirty="0"/>
          </a:p>
        </p:txBody>
      </p:sp>
      <p:sp>
        <p:nvSpPr>
          <p:cNvPr id="28" name="Texte"/>
          <p:cNvSpPr txBox="1"/>
          <p:nvPr/>
        </p:nvSpPr>
        <p:spPr>
          <a:xfrm>
            <a:off x="9080541" y="3633094"/>
            <a:ext cx="1489740" cy="2540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9200"/>
              </a:lnSpc>
              <a:buNone/>
            </a:pPr>
            <a:r>
              <a:rPr lang="fr-FR" altLang="en-US" sz="1350" dirty="0">
                <a:solidFill>
                  <a:srgbClr val="2D2D2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 production</a:t>
            </a:r>
            <a:endParaRPr lang="fr-FR" sz="1350" dirty="0"/>
          </a:p>
        </p:txBody>
      </p:sp>
      <p:pic>
        <p:nvPicPr>
          <p:cNvPr id="29" name="Graphique" descr="La production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17190" y="3556010"/>
            <a:ext cx="838230" cy="901690"/>
          </a:xfrm>
          <a:prstGeom prst="rect">
            <a:avLst/>
          </a:prstGeom>
        </p:spPr>
      </p:pic>
      <p:sp>
        <p:nvSpPr>
          <p:cNvPr id="30" name="Texte"/>
          <p:cNvSpPr txBox="1"/>
          <p:nvPr/>
        </p:nvSpPr>
        <p:spPr>
          <a:xfrm>
            <a:off x="9080541" y="4480469"/>
            <a:ext cx="2374880" cy="7619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3200"/>
              </a:lnSpc>
              <a:buNone/>
            </a:pPr>
            <a:r>
              <a:rPr lang="fr-FR" altLang="en-US" sz="1050" dirty="0">
                <a:solidFill>
                  <a:srgbClr val="484848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Une version stabilisée, meilleure que PowerPoint pour notre usage, que l’équipe adopte définitivement.</a:t>
            </a:r>
            <a:endParaRPr lang="fr-FR" sz="1050" dirty="0"/>
          </a:p>
        </p:txBody>
      </p:sp>
      <p:sp>
        <p:nvSpPr>
          <p:cNvPr id="31" name="Forme"/>
          <p:cNvSpPr/>
          <p:nvPr/>
        </p:nvSpPr>
        <p:spPr>
          <a:xfrm>
            <a:off x="609630" y="5613410"/>
            <a:ext cx="10972800" cy="6309"/>
          </a:xfrm>
          <a:prstGeom prst="rect">
            <a:avLst/>
          </a:prstGeom>
          <a:solidFill>
            <a:srgbClr val="DCDDDC"/>
          </a:solidFill>
          <a:ln/>
        </p:spPr>
      </p:sp>
      <p:sp>
        <p:nvSpPr>
          <p:cNvPr id="32" name="Texte"/>
          <p:cNvSpPr txBox="1"/>
          <p:nvPr/>
        </p:nvSpPr>
        <p:spPr>
          <a:xfrm>
            <a:off x="609630" y="5737128"/>
            <a:ext cx="11192256" cy="2540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3200"/>
              </a:lnSpc>
              <a:buNone/>
            </a:pPr>
            <a:r>
              <a:rPr lang="fr-FR" altLang="en-US" sz="1300" b="1" dirty="0">
                <a:solidFill>
                  <a:srgbClr val="2D2D2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 MVP était prêt en deux jours, et la version stabilisée est passée en production au bout d’une semaine.</a:t>
            </a:r>
            <a:endParaRPr lang="fr-FR" sz="1300" dirty="0"/>
          </a:p>
        </p:txBody>
      </p:sp>
      <p:pic>
        <p:nvPicPr>
          <p:cNvPr id="33" name="Image" descr="Solaria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30" y="6413510"/>
            <a:ext cx="781080" cy="184160"/>
          </a:xfrm>
          <a:prstGeom prst="rect">
            <a:avLst/>
          </a:prstGeom>
        </p:spPr>
      </p:pic>
      <p:sp>
        <p:nvSpPr>
          <p:cNvPr id="34" name="Texte"/>
          <p:cNvSpPr txBox="1"/>
          <p:nvPr/>
        </p:nvSpPr>
        <p:spPr>
          <a:xfrm>
            <a:off x="1625620" y="6444508"/>
            <a:ext cx="5829300" cy="209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3700"/>
              </a:lnSpc>
              <a:buNone/>
            </a:pPr>
            <a:r>
              <a:rPr lang="fr-FR" altLang="en-US" sz="1100" dirty="0">
                <a:solidFill>
                  <a:srgbClr val="595959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Nous avons refait PowerPoint</a:t>
            </a:r>
            <a:endParaRPr lang="fr-FR" sz="1100" dirty="0"/>
          </a:p>
        </p:txBody>
      </p:sp>
      <p:sp>
        <p:nvSpPr>
          <p:cNvPr id="35" name="Texte"/>
          <p:cNvSpPr txBox="1"/>
          <p:nvPr/>
        </p:nvSpPr>
        <p:spPr>
          <a:xfrm>
            <a:off x="10779222" y="6431798"/>
            <a:ext cx="803118" cy="209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93700"/>
              </a:lnSpc>
              <a:buNone/>
            </a:pPr>
            <a:r>
              <a:rPr lang="fr-FR" altLang="en-US" sz="1100" dirty="0">
                <a:solidFill>
                  <a:srgbClr val="263F5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04 </a:t>
            </a:r>
            <a:r>
              <a:rPr lang="fr-FR" altLang="en-US" sz="1100" dirty="0">
                <a:solidFill>
                  <a:srgbClr val="263F5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/ 07</a:t>
            </a:r>
            <a:endParaRPr lang="fr-FR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e"/>
          <p:cNvSpPr txBox="1"/>
          <p:nvPr/>
        </p:nvSpPr>
        <p:spPr>
          <a:xfrm>
            <a:off x="609630" y="410657"/>
            <a:ext cx="11192256" cy="4063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6500"/>
              </a:lnSpc>
              <a:buNone/>
            </a:pPr>
            <a:r>
              <a:rPr lang="fr-FR" altLang="en-US" sz="2750" spc="-96" kern="0" dirty="0">
                <a:solidFill>
                  <a:srgbClr val="2D2D2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Qu’avons-nous mis dans Solaria Slides </a:t>
            </a:r>
            <a:r>
              <a:rPr lang="fr-FR" altLang="en-US" sz="2750" spc="-96" kern="0" dirty="0">
                <a:solidFill>
                  <a:srgbClr val="F4815A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?</a:t>
            </a:r>
            <a:endParaRPr lang="fr-FR" sz="2750" dirty="0"/>
          </a:p>
        </p:txBody>
      </p:sp>
      <p:sp>
        <p:nvSpPr>
          <p:cNvPr id="3" name="Texte"/>
          <p:cNvSpPr txBox="1"/>
          <p:nvPr/>
        </p:nvSpPr>
        <p:spPr>
          <a:xfrm>
            <a:off x="609630" y="872703"/>
            <a:ext cx="11192256" cy="2540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3200"/>
              </a:lnSpc>
              <a:buNone/>
            </a:pPr>
            <a:r>
              <a:rPr lang="fr-FR" altLang="en-US" sz="1400" dirty="0">
                <a:solidFill>
                  <a:srgbClr val="3F3F3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L’éditeur tel que l’équipe l’utilise, ici avec cette présentation ouverte.</a:t>
            </a:r>
            <a:endParaRPr lang="fr-FR" sz="1400" dirty="0"/>
          </a:p>
        </p:txBody>
      </p:sp>
      <p:sp>
        <p:nvSpPr>
          <p:cNvPr id="4" name="Forme"/>
          <p:cNvSpPr/>
          <p:nvPr/>
        </p:nvSpPr>
        <p:spPr>
          <a:xfrm>
            <a:off x="606430" y="1304940"/>
            <a:ext cx="7181880" cy="4044940"/>
          </a:xfrm>
          <a:prstGeom prst="roundRect">
            <a:avLst>
              <a:gd name="adj" fmla="val 2197"/>
            </a:avLst>
          </a:prstGeom>
          <a:solidFill>
            <a:srgbClr val="FFFFFF"/>
          </a:solidFill>
          <a:ln w="6350">
            <a:solidFill>
              <a:srgbClr val="DCDDDC"/>
            </a:solidFill>
            <a:prstDash val="solid"/>
          </a:ln>
        </p:spPr>
      </p:sp>
      <p:pic>
        <p:nvPicPr>
          <p:cNvPr id="5" name="Image" descr="Capture d’écran de Solaria Slides avec cette présentation ouverte">    </p:cNvPr>
          <p:cNvPicPr>
            <a:picLocks noChangeAspect="1"/>
          </p:cNvPicPr>
          <p:nvPr/>
        </p:nvPicPr>
        <p:blipFill>
          <a:blip r:embed="rId1"/>
          <a:srcRect l="30" r="30" t="0" b="0"/>
          <a:stretch/>
        </p:blipFill>
        <p:spPr>
          <a:xfrm>
            <a:off x="609630" y="1308141"/>
            <a:ext cx="7175480" cy="4038630"/>
          </a:xfrm>
          <a:prstGeom prst="rect">
            <a:avLst/>
          </a:prstGeom>
        </p:spPr>
      </p:pic>
      <p:sp>
        <p:nvSpPr>
          <p:cNvPr id="6" name="Forme"/>
          <p:cNvSpPr/>
          <p:nvPr/>
        </p:nvSpPr>
        <p:spPr>
          <a:xfrm>
            <a:off x="863559" y="1993941"/>
            <a:ext cx="203180" cy="203180"/>
          </a:xfrm>
          <a:prstGeom prst="ellipse">
            <a:avLst/>
          </a:prstGeom>
          <a:solidFill>
            <a:srgbClr val="263F50"/>
          </a:solidFill>
          <a:ln/>
        </p:spPr>
      </p:sp>
      <p:sp>
        <p:nvSpPr>
          <p:cNvPr id="7" name="Texte"/>
          <p:cNvSpPr txBox="1"/>
          <p:nvPr/>
        </p:nvSpPr>
        <p:spPr>
          <a:xfrm>
            <a:off x="861548" y="2029054"/>
            <a:ext cx="207294" cy="139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200"/>
              </a:lnSpc>
              <a:buNone/>
            </a:pPr>
            <a:r>
              <a:rPr lang="fr-FR" altLang="en-US" sz="9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</a:t>
            </a:r>
            <a:endParaRPr lang="fr-FR" sz="900" dirty="0"/>
          </a:p>
        </p:txBody>
      </p:sp>
      <p:sp>
        <p:nvSpPr>
          <p:cNvPr id="8" name="Forme"/>
          <p:cNvSpPr/>
          <p:nvPr/>
        </p:nvSpPr>
        <p:spPr>
          <a:xfrm>
            <a:off x="2139970" y="1568470"/>
            <a:ext cx="203180" cy="203180"/>
          </a:xfrm>
          <a:prstGeom prst="ellipse">
            <a:avLst/>
          </a:prstGeom>
          <a:solidFill>
            <a:srgbClr val="263F50"/>
          </a:solidFill>
          <a:ln/>
        </p:spPr>
      </p:sp>
      <p:sp>
        <p:nvSpPr>
          <p:cNvPr id="9" name="Texte"/>
          <p:cNvSpPr txBox="1"/>
          <p:nvPr/>
        </p:nvSpPr>
        <p:spPr>
          <a:xfrm>
            <a:off x="2137959" y="1603675"/>
            <a:ext cx="207294" cy="139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200"/>
              </a:lnSpc>
              <a:buNone/>
            </a:pPr>
            <a:r>
              <a:rPr lang="fr-FR" altLang="en-US" sz="9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</a:t>
            </a:r>
            <a:endParaRPr lang="fr-FR" sz="900" dirty="0"/>
          </a:p>
        </p:txBody>
      </p:sp>
      <p:sp>
        <p:nvSpPr>
          <p:cNvPr id="10" name="Forme"/>
          <p:cNvSpPr/>
          <p:nvPr/>
        </p:nvSpPr>
        <p:spPr>
          <a:xfrm>
            <a:off x="1009680" y="1777959"/>
            <a:ext cx="203180" cy="203180"/>
          </a:xfrm>
          <a:prstGeom prst="ellipse">
            <a:avLst/>
          </a:prstGeom>
          <a:solidFill>
            <a:srgbClr val="263F50"/>
          </a:solidFill>
          <a:ln/>
        </p:spPr>
      </p:sp>
      <p:sp>
        <p:nvSpPr>
          <p:cNvPr id="11" name="Texte"/>
          <p:cNvSpPr txBox="1"/>
          <p:nvPr/>
        </p:nvSpPr>
        <p:spPr>
          <a:xfrm>
            <a:off x="1007577" y="1813164"/>
            <a:ext cx="207294" cy="139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200"/>
              </a:lnSpc>
              <a:buNone/>
            </a:pPr>
            <a:r>
              <a:rPr lang="fr-FR" altLang="en-US" sz="9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</a:t>
            </a:r>
            <a:endParaRPr lang="fr-FR" sz="900" dirty="0"/>
          </a:p>
        </p:txBody>
      </p:sp>
      <p:sp>
        <p:nvSpPr>
          <p:cNvPr id="12" name="Forme"/>
          <p:cNvSpPr/>
          <p:nvPr/>
        </p:nvSpPr>
        <p:spPr>
          <a:xfrm>
            <a:off x="7486650" y="1930390"/>
            <a:ext cx="203180" cy="203180"/>
          </a:xfrm>
          <a:prstGeom prst="ellipse">
            <a:avLst/>
          </a:prstGeom>
          <a:solidFill>
            <a:srgbClr val="263F50"/>
          </a:solidFill>
          <a:ln/>
        </p:spPr>
      </p:sp>
      <p:sp>
        <p:nvSpPr>
          <p:cNvPr id="13" name="Texte"/>
          <p:cNvSpPr txBox="1"/>
          <p:nvPr/>
        </p:nvSpPr>
        <p:spPr>
          <a:xfrm>
            <a:off x="7484638" y="1965594"/>
            <a:ext cx="207294" cy="139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200"/>
              </a:lnSpc>
              <a:buNone/>
            </a:pPr>
            <a:r>
              <a:rPr lang="fr-FR" altLang="en-US" sz="9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</a:t>
            </a:r>
            <a:endParaRPr lang="fr-FR" sz="900" dirty="0"/>
          </a:p>
        </p:txBody>
      </p:sp>
      <p:sp>
        <p:nvSpPr>
          <p:cNvPr id="14" name="Forme"/>
          <p:cNvSpPr/>
          <p:nvPr/>
        </p:nvSpPr>
        <p:spPr>
          <a:xfrm>
            <a:off x="6242060" y="1333470"/>
            <a:ext cx="203180" cy="203180"/>
          </a:xfrm>
          <a:prstGeom prst="ellipse">
            <a:avLst/>
          </a:prstGeom>
          <a:solidFill>
            <a:srgbClr val="263F50"/>
          </a:solidFill>
          <a:ln/>
        </p:spPr>
      </p:sp>
      <p:sp>
        <p:nvSpPr>
          <p:cNvPr id="15" name="Texte"/>
          <p:cNvSpPr txBox="1"/>
          <p:nvPr/>
        </p:nvSpPr>
        <p:spPr>
          <a:xfrm>
            <a:off x="6240048" y="1368674"/>
            <a:ext cx="207294" cy="139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200"/>
              </a:lnSpc>
              <a:buNone/>
            </a:pPr>
            <a:r>
              <a:rPr lang="fr-FR" altLang="en-US" sz="9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</a:t>
            </a:r>
            <a:endParaRPr lang="fr-FR" sz="900" dirty="0"/>
          </a:p>
        </p:txBody>
      </p:sp>
      <p:sp>
        <p:nvSpPr>
          <p:cNvPr id="16" name="Forme"/>
          <p:cNvSpPr/>
          <p:nvPr/>
        </p:nvSpPr>
        <p:spPr>
          <a:xfrm>
            <a:off x="7991490" y="1311250"/>
            <a:ext cx="3587740" cy="730240"/>
          </a:xfrm>
          <a:prstGeom prst="roundRect">
            <a:avLst>
              <a:gd name="adj" fmla="val 17393"/>
            </a:avLst>
          </a:prstGeom>
          <a:solidFill>
            <a:srgbClr val="FFFFFF"/>
          </a:solidFill>
          <a:ln w="6350">
            <a:solidFill>
              <a:srgbClr val="DCDDDC"/>
            </a:solidFill>
            <a:prstDash val="solid"/>
          </a:ln>
        </p:spPr>
      </p:sp>
      <p:sp>
        <p:nvSpPr>
          <p:cNvPr id="17" name="Forme"/>
          <p:cNvSpPr/>
          <p:nvPr/>
        </p:nvSpPr>
        <p:spPr>
          <a:xfrm>
            <a:off x="8128010" y="1447770"/>
            <a:ext cx="279441" cy="279441"/>
          </a:xfrm>
          <a:prstGeom prst="ellipse">
            <a:avLst/>
          </a:prstGeom>
          <a:solidFill>
            <a:srgbClr val="EDF1F4"/>
          </a:solidFill>
          <a:ln/>
        </p:spPr>
      </p:sp>
      <p:sp>
        <p:nvSpPr>
          <p:cNvPr id="18" name="Texte"/>
          <p:cNvSpPr txBox="1"/>
          <p:nvPr/>
        </p:nvSpPr>
        <p:spPr>
          <a:xfrm>
            <a:off x="8125176" y="1509126"/>
            <a:ext cx="285018" cy="1651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200"/>
              </a:lnSpc>
              <a:buNone/>
            </a:pPr>
            <a:r>
              <a:rPr lang="fr-FR" altLang="en-US" sz="1100" b="1" dirty="0">
                <a:solidFill>
                  <a:srgbClr val="263F5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</a:t>
            </a:r>
            <a:endParaRPr lang="fr-FR" sz="1100" dirty="0"/>
          </a:p>
        </p:txBody>
      </p:sp>
      <p:sp>
        <p:nvSpPr>
          <p:cNvPr id="19" name="Texte"/>
          <p:cNvSpPr txBox="1"/>
          <p:nvPr/>
        </p:nvSpPr>
        <p:spPr>
          <a:xfrm>
            <a:off x="8509041" y="1423264"/>
            <a:ext cx="30182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9200"/>
              </a:lnSpc>
              <a:buNone/>
            </a:pPr>
            <a:r>
              <a:rPr lang="fr-FR" altLang="en-US" sz="1300" dirty="0">
                <a:solidFill>
                  <a:srgbClr val="2D2D2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Une interface repensée</a:t>
            </a:r>
            <a:endParaRPr lang="fr-FR" sz="1300" dirty="0"/>
          </a:p>
        </p:txBody>
      </p:sp>
      <p:sp>
        <p:nvSpPr>
          <p:cNvPr id="20" name="Texte"/>
          <p:cNvSpPr txBox="1"/>
          <p:nvPr/>
        </p:nvSpPr>
        <p:spPr>
          <a:xfrm>
            <a:off x="8509041" y="1648297"/>
            <a:ext cx="2959090" cy="355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3200"/>
              </a:lnSpc>
              <a:buNone/>
            </a:pPr>
            <a:r>
              <a:rPr lang="fr-FR" altLang="en-US" sz="1050" dirty="0">
                <a:solidFill>
                  <a:srgbClr val="484848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Volet des slides, calques, notes du présentateur et diaporama.</a:t>
            </a:r>
            <a:endParaRPr lang="fr-FR" sz="1050" dirty="0"/>
          </a:p>
        </p:txBody>
      </p:sp>
      <p:sp>
        <p:nvSpPr>
          <p:cNvPr id="21" name="Forme"/>
          <p:cNvSpPr/>
          <p:nvPr/>
        </p:nvSpPr>
        <p:spPr>
          <a:xfrm>
            <a:off x="7991490" y="2124060"/>
            <a:ext cx="3587740" cy="730240"/>
          </a:xfrm>
          <a:prstGeom prst="roundRect">
            <a:avLst>
              <a:gd name="adj" fmla="val 17393"/>
            </a:avLst>
          </a:prstGeom>
          <a:solidFill>
            <a:srgbClr val="FFFFFF"/>
          </a:solidFill>
          <a:ln w="6350">
            <a:solidFill>
              <a:srgbClr val="DCDDDC"/>
            </a:solidFill>
            <a:prstDash val="solid"/>
          </a:ln>
        </p:spPr>
      </p:sp>
      <p:sp>
        <p:nvSpPr>
          <p:cNvPr id="22" name="Forme"/>
          <p:cNvSpPr/>
          <p:nvPr/>
        </p:nvSpPr>
        <p:spPr>
          <a:xfrm>
            <a:off x="8128010" y="2260580"/>
            <a:ext cx="279441" cy="279441"/>
          </a:xfrm>
          <a:prstGeom prst="ellipse">
            <a:avLst/>
          </a:prstGeom>
          <a:solidFill>
            <a:srgbClr val="EDF1F4"/>
          </a:solidFill>
          <a:ln/>
        </p:spPr>
      </p:sp>
      <p:sp>
        <p:nvSpPr>
          <p:cNvPr id="23" name="Texte"/>
          <p:cNvSpPr txBox="1"/>
          <p:nvPr/>
        </p:nvSpPr>
        <p:spPr>
          <a:xfrm>
            <a:off x="8125176" y="2321936"/>
            <a:ext cx="285018" cy="1651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200"/>
              </a:lnSpc>
              <a:buNone/>
            </a:pPr>
            <a:r>
              <a:rPr lang="fr-FR" altLang="en-US" sz="1100" b="1" dirty="0">
                <a:solidFill>
                  <a:srgbClr val="263F5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</a:t>
            </a:r>
            <a:endParaRPr lang="fr-FR" sz="1100" dirty="0"/>
          </a:p>
        </p:txBody>
      </p:sp>
      <p:sp>
        <p:nvSpPr>
          <p:cNvPr id="24" name="Texte"/>
          <p:cNvSpPr txBox="1"/>
          <p:nvPr/>
        </p:nvSpPr>
        <p:spPr>
          <a:xfrm>
            <a:off x="8509041" y="2235982"/>
            <a:ext cx="30182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9200"/>
              </a:lnSpc>
              <a:buNone/>
            </a:pPr>
            <a:r>
              <a:rPr lang="fr-FR" altLang="en-US" sz="1300" dirty="0">
                <a:solidFill>
                  <a:srgbClr val="2D2D2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Notre banque d’icônes</a:t>
            </a:r>
            <a:endParaRPr lang="fr-FR" sz="1300" dirty="0"/>
          </a:p>
        </p:txBody>
      </p:sp>
      <p:sp>
        <p:nvSpPr>
          <p:cNvPr id="25" name="Texte"/>
          <p:cNvSpPr txBox="1"/>
          <p:nvPr/>
        </p:nvSpPr>
        <p:spPr>
          <a:xfrm>
            <a:off x="8509041" y="2461108"/>
            <a:ext cx="2959090" cy="355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3200"/>
              </a:lnSpc>
              <a:buNone/>
            </a:pPr>
            <a:r>
              <a:rPr lang="fr-FR" altLang="en-US" sz="1050" dirty="0">
                <a:solidFill>
                  <a:srgbClr val="484848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 bibliothèque visuelle de Solaria, à un clic de chaque slide.</a:t>
            </a:r>
            <a:endParaRPr lang="fr-FR" sz="1050" dirty="0"/>
          </a:p>
        </p:txBody>
      </p:sp>
      <p:sp>
        <p:nvSpPr>
          <p:cNvPr id="26" name="Forme"/>
          <p:cNvSpPr/>
          <p:nvPr/>
        </p:nvSpPr>
        <p:spPr>
          <a:xfrm>
            <a:off x="7991490" y="2936870"/>
            <a:ext cx="3587740" cy="730240"/>
          </a:xfrm>
          <a:prstGeom prst="roundRect">
            <a:avLst>
              <a:gd name="adj" fmla="val 17393"/>
            </a:avLst>
          </a:prstGeom>
          <a:solidFill>
            <a:srgbClr val="FFFFFF"/>
          </a:solidFill>
          <a:ln w="6350">
            <a:solidFill>
              <a:srgbClr val="DCDDDC"/>
            </a:solidFill>
            <a:prstDash val="solid"/>
          </a:ln>
        </p:spPr>
      </p:sp>
      <p:sp>
        <p:nvSpPr>
          <p:cNvPr id="27" name="Forme"/>
          <p:cNvSpPr/>
          <p:nvPr/>
        </p:nvSpPr>
        <p:spPr>
          <a:xfrm>
            <a:off x="8128010" y="3073390"/>
            <a:ext cx="279441" cy="279441"/>
          </a:xfrm>
          <a:prstGeom prst="ellipse">
            <a:avLst/>
          </a:prstGeom>
          <a:solidFill>
            <a:srgbClr val="EDF1F4"/>
          </a:solidFill>
          <a:ln/>
        </p:spPr>
      </p:sp>
      <p:sp>
        <p:nvSpPr>
          <p:cNvPr id="28" name="Texte"/>
          <p:cNvSpPr txBox="1"/>
          <p:nvPr/>
        </p:nvSpPr>
        <p:spPr>
          <a:xfrm>
            <a:off x="8125176" y="3134746"/>
            <a:ext cx="285018" cy="1651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200"/>
              </a:lnSpc>
              <a:buNone/>
            </a:pPr>
            <a:r>
              <a:rPr lang="fr-FR" altLang="en-US" sz="1100" b="1" dirty="0">
                <a:solidFill>
                  <a:srgbClr val="263F5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</a:t>
            </a:r>
            <a:endParaRPr lang="fr-FR" sz="1100" dirty="0"/>
          </a:p>
        </p:txBody>
      </p:sp>
      <p:sp>
        <p:nvSpPr>
          <p:cNvPr id="29" name="Texte"/>
          <p:cNvSpPr txBox="1"/>
          <p:nvPr/>
        </p:nvSpPr>
        <p:spPr>
          <a:xfrm>
            <a:off x="8509041" y="3048792"/>
            <a:ext cx="30182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9200"/>
              </a:lnSpc>
              <a:buNone/>
            </a:pPr>
            <a:r>
              <a:rPr lang="fr-FR" altLang="en-US" sz="1300" dirty="0">
                <a:solidFill>
                  <a:srgbClr val="2D2D2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 design system intégré</a:t>
            </a:r>
            <a:endParaRPr lang="fr-FR" sz="1300" dirty="0"/>
          </a:p>
        </p:txBody>
      </p:sp>
      <p:sp>
        <p:nvSpPr>
          <p:cNvPr id="30" name="Texte"/>
          <p:cNvSpPr txBox="1"/>
          <p:nvPr/>
        </p:nvSpPr>
        <p:spPr>
          <a:xfrm>
            <a:off x="8509041" y="3273918"/>
            <a:ext cx="2959090" cy="355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3200"/>
              </a:lnSpc>
              <a:buNone/>
            </a:pPr>
            <a:r>
              <a:rPr lang="fr-FR" altLang="en-US" sz="1050" dirty="0">
                <a:solidFill>
                  <a:srgbClr val="484848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Styles et couleurs de la charte ; une couleur hors charte est signalée.</a:t>
            </a:r>
            <a:endParaRPr lang="fr-FR" sz="1050" dirty="0"/>
          </a:p>
        </p:txBody>
      </p:sp>
      <p:sp>
        <p:nvSpPr>
          <p:cNvPr id="31" name="Forme"/>
          <p:cNvSpPr/>
          <p:nvPr/>
        </p:nvSpPr>
        <p:spPr>
          <a:xfrm>
            <a:off x="7991490" y="3749680"/>
            <a:ext cx="3587740" cy="730240"/>
          </a:xfrm>
          <a:prstGeom prst="roundRect">
            <a:avLst>
              <a:gd name="adj" fmla="val 17393"/>
            </a:avLst>
          </a:prstGeom>
          <a:solidFill>
            <a:srgbClr val="FFFFFF"/>
          </a:solidFill>
          <a:ln w="6350">
            <a:solidFill>
              <a:srgbClr val="DCDDDC"/>
            </a:solidFill>
            <a:prstDash val="solid"/>
          </a:ln>
        </p:spPr>
      </p:sp>
      <p:sp>
        <p:nvSpPr>
          <p:cNvPr id="32" name="Forme"/>
          <p:cNvSpPr/>
          <p:nvPr/>
        </p:nvSpPr>
        <p:spPr>
          <a:xfrm>
            <a:off x="8128010" y="3886200"/>
            <a:ext cx="279441" cy="279441"/>
          </a:xfrm>
          <a:prstGeom prst="ellipse">
            <a:avLst/>
          </a:prstGeom>
          <a:solidFill>
            <a:srgbClr val="EDF1F4"/>
          </a:solidFill>
          <a:ln/>
        </p:spPr>
      </p:sp>
      <p:sp>
        <p:nvSpPr>
          <p:cNvPr id="33" name="Texte"/>
          <p:cNvSpPr txBox="1"/>
          <p:nvPr/>
        </p:nvSpPr>
        <p:spPr>
          <a:xfrm>
            <a:off x="8125176" y="3947556"/>
            <a:ext cx="285018" cy="1651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200"/>
              </a:lnSpc>
              <a:buNone/>
            </a:pPr>
            <a:r>
              <a:rPr lang="fr-FR" altLang="en-US" sz="1100" b="1" dirty="0">
                <a:solidFill>
                  <a:srgbClr val="263F5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</a:t>
            </a:r>
            <a:endParaRPr lang="fr-FR" sz="1100" dirty="0"/>
          </a:p>
        </p:txBody>
      </p:sp>
      <p:sp>
        <p:nvSpPr>
          <p:cNvPr id="34" name="Texte"/>
          <p:cNvSpPr txBox="1"/>
          <p:nvPr/>
        </p:nvSpPr>
        <p:spPr>
          <a:xfrm>
            <a:off x="8509041" y="3861603"/>
            <a:ext cx="30182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9200"/>
              </a:lnSpc>
              <a:buNone/>
            </a:pPr>
            <a:r>
              <a:rPr lang="fr-FR" altLang="en-US" sz="1300" dirty="0">
                <a:solidFill>
                  <a:srgbClr val="2D2D2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Les assistants IA</a:t>
            </a:r>
            <a:endParaRPr lang="fr-FR" sz="1300" dirty="0"/>
          </a:p>
        </p:txBody>
      </p:sp>
      <p:sp>
        <p:nvSpPr>
          <p:cNvPr id="35" name="Texte"/>
          <p:cNvSpPr txBox="1"/>
          <p:nvPr/>
        </p:nvSpPr>
        <p:spPr>
          <a:xfrm>
            <a:off x="8509041" y="4086728"/>
            <a:ext cx="2959090" cy="355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3200"/>
              </a:lnSpc>
              <a:buNone/>
            </a:pPr>
            <a:r>
              <a:rPr lang="fr-FR" altLang="en-US" sz="1050" dirty="0">
                <a:solidFill>
                  <a:srgbClr val="484848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Modifier, transformer ou animer une slide, ou la présentation entière.</a:t>
            </a:r>
            <a:endParaRPr lang="fr-FR" sz="1050" dirty="0"/>
          </a:p>
        </p:txBody>
      </p:sp>
      <p:sp>
        <p:nvSpPr>
          <p:cNvPr id="36" name="Forme"/>
          <p:cNvSpPr/>
          <p:nvPr/>
        </p:nvSpPr>
        <p:spPr>
          <a:xfrm>
            <a:off x="7988290" y="4559290"/>
            <a:ext cx="3594141" cy="787390"/>
          </a:xfrm>
          <a:prstGeom prst="roundRect">
            <a:avLst>
              <a:gd name="adj" fmla="val 16131"/>
            </a:avLst>
          </a:prstGeom>
          <a:solidFill>
            <a:srgbClr val="FDEEE7"/>
          </a:solidFill>
          <a:ln/>
        </p:spPr>
      </p:sp>
      <p:sp>
        <p:nvSpPr>
          <p:cNvPr id="37" name="Forme"/>
          <p:cNvSpPr/>
          <p:nvPr/>
        </p:nvSpPr>
        <p:spPr>
          <a:xfrm>
            <a:off x="8128010" y="4699010"/>
            <a:ext cx="279441" cy="279441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38" name="Texte"/>
          <p:cNvSpPr txBox="1"/>
          <p:nvPr/>
        </p:nvSpPr>
        <p:spPr>
          <a:xfrm>
            <a:off x="8125176" y="4760366"/>
            <a:ext cx="285018" cy="1651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200"/>
              </a:lnSpc>
              <a:buNone/>
            </a:pPr>
            <a:r>
              <a:rPr lang="fr-FR" altLang="en-US" sz="1100" b="1" dirty="0">
                <a:solidFill>
                  <a:srgbClr val="263F5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</a:t>
            </a:r>
            <a:endParaRPr lang="fr-FR" sz="1100" dirty="0"/>
          </a:p>
        </p:txBody>
      </p:sp>
      <p:sp>
        <p:nvSpPr>
          <p:cNvPr id="39" name="Texte"/>
          <p:cNvSpPr txBox="1"/>
          <p:nvPr/>
        </p:nvSpPr>
        <p:spPr>
          <a:xfrm>
            <a:off x="8509041" y="4674413"/>
            <a:ext cx="30182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9200"/>
              </a:lnSpc>
              <a:buNone/>
            </a:pPr>
            <a:r>
              <a:rPr lang="fr-FR" altLang="en-US" sz="1300" dirty="0">
                <a:solidFill>
                  <a:srgbClr val="2D2D2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L’export PDF et PowerPoint</a:t>
            </a:r>
            <a:endParaRPr lang="fr-FR" sz="1300" dirty="0"/>
          </a:p>
        </p:txBody>
      </p:sp>
      <p:sp>
        <p:nvSpPr>
          <p:cNvPr id="40" name="Texte"/>
          <p:cNvSpPr txBox="1"/>
          <p:nvPr/>
        </p:nvSpPr>
        <p:spPr>
          <a:xfrm>
            <a:off x="8509041" y="4899538"/>
            <a:ext cx="2959090" cy="355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3200"/>
              </a:lnSpc>
              <a:buNone/>
            </a:pPr>
            <a:r>
              <a:rPr lang="fr-FR" altLang="en-US" sz="1050" dirty="0">
                <a:solidFill>
                  <a:srgbClr val="484848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Pour le client qui veut un fichier à ouvrir et à reprendre.</a:t>
            </a:r>
            <a:endParaRPr lang="fr-FR" sz="1050" dirty="0"/>
          </a:p>
        </p:txBody>
      </p:sp>
      <p:pic>
        <p:nvPicPr>
          <p:cNvPr id="41" name="Image" descr="Solaria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30" y="6413510"/>
            <a:ext cx="781080" cy="184160"/>
          </a:xfrm>
          <a:prstGeom prst="rect">
            <a:avLst/>
          </a:prstGeom>
        </p:spPr>
      </p:pic>
      <p:sp>
        <p:nvSpPr>
          <p:cNvPr id="42" name="Texte"/>
          <p:cNvSpPr txBox="1"/>
          <p:nvPr/>
        </p:nvSpPr>
        <p:spPr>
          <a:xfrm>
            <a:off x="1625620" y="6444508"/>
            <a:ext cx="5829300" cy="209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3700"/>
              </a:lnSpc>
              <a:buNone/>
            </a:pPr>
            <a:r>
              <a:rPr lang="fr-FR" altLang="en-US" sz="1100" dirty="0">
                <a:solidFill>
                  <a:srgbClr val="595959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Nous avons refait PowerPoint</a:t>
            </a:r>
            <a:endParaRPr lang="fr-FR" sz="1100" dirty="0"/>
          </a:p>
        </p:txBody>
      </p:sp>
      <p:sp>
        <p:nvSpPr>
          <p:cNvPr id="43" name="Texte"/>
          <p:cNvSpPr txBox="1"/>
          <p:nvPr/>
        </p:nvSpPr>
        <p:spPr>
          <a:xfrm>
            <a:off x="10779222" y="6431798"/>
            <a:ext cx="803118" cy="209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93700"/>
              </a:lnSpc>
              <a:buNone/>
            </a:pPr>
            <a:r>
              <a:rPr lang="fr-FR" altLang="en-US" sz="1100" dirty="0">
                <a:solidFill>
                  <a:srgbClr val="263F5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05 </a:t>
            </a:r>
            <a:r>
              <a:rPr lang="fr-FR" altLang="en-US" sz="1100" dirty="0">
                <a:solidFill>
                  <a:srgbClr val="263F5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/ 07</a:t>
            </a:r>
            <a:endParaRPr lang="fr-FR" sz="1100" dirty="0"/>
          </a:p>
        </p:txBody>
      </p:sp>
      <p:sp>
        <p:nvSpPr>
          <p:cNvPr id="44" name="Texte"/>
          <p:cNvSpPr txBox="1"/>
          <p:nvPr/>
        </p:nvSpPr>
        <p:spPr>
          <a:xfrm>
            <a:off x="1625620" y="5446532"/>
            <a:ext cx="5181630" cy="27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100"/>
              </a:lnSpc>
              <a:buNone/>
            </a:pPr>
            <a:r>
              <a:rPr lang="fr-FR" altLang="en-US" sz="1200" i="1" dirty="0">
                <a:solidFill>
                  <a:srgbClr val="2D2D2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Capture de Solaria Slides, prise pendant l'édition de cette présentation</a:t>
            </a:r>
            <a:endParaRPr lang="fr-FR" sz="1200" dirty="0"/>
          </a:p>
        </p:txBody>
      </p:sp>
      <p:sp>
        <p:nvSpPr>
          <p:cNvPr id="45" name="Forme"/>
          <p:cNvSpPr/>
          <p:nvPr/>
        </p:nvSpPr>
        <p:spPr>
          <a:xfrm>
            <a:off x="7988290" y="5460980"/>
            <a:ext cx="3594141" cy="787390"/>
          </a:xfrm>
          <a:prstGeom prst="roundRect">
            <a:avLst>
              <a:gd name="adj" fmla="val 16131"/>
            </a:avLst>
          </a:prstGeom>
          <a:solidFill>
            <a:srgbClr val="E8EDF1"/>
          </a:solidFill>
          <a:ln/>
        </p:spPr>
      </p:sp>
      <p:sp>
        <p:nvSpPr>
          <p:cNvPr id="46" name="Forme"/>
          <p:cNvSpPr/>
          <p:nvPr/>
        </p:nvSpPr>
        <p:spPr>
          <a:xfrm>
            <a:off x="8128010" y="5600700"/>
            <a:ext cx="279441" cy="279441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47" name="Texte"/>
          <p:cNvSpPr txBox="1"/>
          <p:nvPr/>
        </p:nvSpPr>
        <p:spPr>
          <a:xfrm>
            <a:off x="8509041" y="5576103"/>
            <a:ext cx="30182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9200"/>
              </a:lnSpc>
              <a:buNone/>
            </a:pPr>
            <a:r>
              <a:rPr lang="fr-FR" altLang="en-US" sz="1300" dirty="0">
                <a:solidFill>
                  <a:srgbClr val="2D2D2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Et de nombreuses autres features...</a:t>
            </a:r>
            <a:endParaRPr lang="fr-FR" sz="1300" dirty="0"/>
          </a:p>
        </p:txBody>
      </p:sp>
      <p:sp>
        <p:nvSpPr>
          <p:cNvPr id="48" name="Texte"/>
          <p:cNvSpPr txBox="1"/>
          <p:nvPr/>
        </p:nvSpPr>
        <p:spPr>
          <a:xfrm>
            <a:off x="8509041" y="5801228"/>
            <a:ext cx="3018252" cy="355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3200"/>
              </a:lnSpc>
              <a:buNone/>
            </a:pPr>
            <a:r>
              <a:rPr lang="fr-FR" altLang="en-US" sz="1050" dirty="0">
                <a:solidFill>
                  <a:srgbClr val="484848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 liste est trop longue pour toutes les mettre.</a:t>
            </a:r>
            <a:endParaRPr lang="fr-FR" sz="1050" dirty="0"/>
          </a:p>
        </p:txBody>
      </p:sp>
      <p:sp>
        <p:nvSpPr>
          <p:cNvPr id="49" name="Texte"/>
          <p:cNvSpPr txBox="1"/>
          <p:nvPr/>
        </p:nvSpPr>
        <p:spPr>
          <a:xfrm>
            <a:off x="8125176" y="5662056"/>
            <a:ext cx="285018" cy="1651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200"/>
              </a:lnSpc>
              <a:buNone/>
            </a:pPr>
            <a:r>
              <a:rPr lang="fr-FR" altLang="en-US" sz="1100" b="1" dirty="0">
                <a:solidFill>
                  <a:srgbClr val="263F5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6</a:t>
            </a:r>
            <a:endParaRPr lang="fr-FR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e"/>
          <p:cNvSpPr txBox="1"/>
          <p:nvPr/>
        </p:nvSpPr>
        <p:spPr>
          <a:xfrm>
            <a:off x="609630" y="410657"/>
            <a:ext cx="11192256" cy="4063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6500"/>
              </a:lnSpc>
              <a:buNone/>
            </a:pPr>
            <a:r>
              <a:rPr lang="fr-FR" altLang="en-US" sz="2750" spc="-96" kern="0" dirty="0">
                <a:solidFill>
                  <a:srgbClr val="2D2D2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Comment fabriquons-nous une présentation aujourd’hui </a:t>
            </a:r>
            <a:r>
              <a:rPr lang="fr-FR" altLang="en-US" sz="2750" spc="-96" kern="0" dirty="0">
                <a:solidFill>
                  <a:srgbClr val="F4815A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?</a:t>
            </a:r>
            <a:endParaRPr lang="fr-FR" sz="2750" dirty="0"/>
          </a:p>
        </p:txBody>
      </p:sp>
      <p:sp>
        <p:nvSpPr>
          <p:cNvPr id="3" name="Texte"/>
          <p:cNvSpPr txBox="1"/>
          <p:nvPr/>
        </p:nvSpPr>
        <p:spPr>
          <a:xfrm>
            <a:off x="609630" y="872703"/>
            <a:ext cx="11192256" cy="2540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3200"/>
              </a:lnSpc>
              <a:buNone/>
            </a:pPr>
            <a:r>
              <a:rPr lang="fr-FR" altLang="en-US" sz="1400" dirty="0">
                <a:solidFill>
                  <a:srgbClr val="3F3F3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 chemin habituel, du cadrage à la retouche, avec un skill partagé dans toute l’équipe.</a:t>
            </a:r>
            <a:endParaRPr lang="fr-FR" sz="1400" dirty="0"/>
          </a:p>
        </p:txBody>
      </p:sp>
      <p:sp>
        <p:nvSpPr>
          <p:cNvPr id="4" name="Forme"/>
          <p:cNvSpPr/>
          <p:nvPr/>
        </p:nvSpPr>
        <p:spPr>
          <a:xfrm>
            <a:off x="612739" y="1311250"/>
            <a:ext cx="2432030" cy="2838480"/>
          </a:xfrm>
          <a:prstGeom prst="roundRect">
            <a:avLst>
              <a:gd name="adj" fmla="val 5222"/>
            </a:avLst>
          </a:prstGeom>
          <a:solidFill>
            <a:srgbClr val="FFFFFF"/>
          </a:solidFill>
          <a:ln w="6350">
            <a:solidFill>
              <a:srgbClr val="DCDDDC"/>
            </a:solidFill>
            <a:prstDash val="solid"/>
          </a:ln>
        </p:spPr>
      </p:sp>
      <p:pic>
        <p:nvPicPr>
          <p:cNvPr id="5" name="Graphique" descr="Cadrer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1220" y="1384310"/>
            <a:ext cx="2235159" cy="1270010"/>
          </a:xfrm>
          <a:prstGeom prst="rect">
            <a:avLst/>
          </a:prstGeom>
        </p:spPr>
      </p:pic>
      <p:sp>
        <p:nvSpPr>
          <p:cNvPr id="6" name="Forme"/>
          <p:cNvSpPr/>
          <p:nvPr/>
        </p:nvSpPr>
        <p:spPr>
          <a:xfrm>
            <a:off x="761970" y="2768620"/>
            <a:ext cx="279441" cy="279441"/>
          </a:xfrm>
          <a:prstGeom prst="ellipse">
            <a:avLst/>
          </a:prstGeom>
          <a:solidFill>
            <a:srgbClr val="EDF1F4"/>
          </a:solidFill>
          <a:ln/>
        </p:spPr>
      </p:sp>
      <p:sp>
        <p:nvSpPr>
          <p:cNvPr id="7" name="Texte"/>
          <p:cNvSpPr txBox="1"/>
          <p:nvPr/>
        </p:nvSpPr>
        <p:spPr>
          <a:xfrm>
            <a:off x="759226" y="2829977"/>
            <a:ext cx="285018" cy="1651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200"/>
              </a:lnSpc>
              <a:buNone/>
            </a:pPr>
            <a:r>
              <a:rPr lang="fr-FR" altLang="en-US" sz="1100" b="1" dirty="0">
                <a:solidFill>
                  <a:srgbClr val="263F5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</a:t>
            </a:r>
            <a:endParaRPr lang="fr-FR" sz="1100" dirty="0"/>
          </a:p>
        </p:txBody>
      </p:sp>
      <p:sp>
        <p:nvSpPr>
          <p:cNvPr id="8" name="Texte"/>
          <p:cNvSpPr txBox="1"/>
          <p:nvPr/>
        </p:nvSpPr>
        <p:spPr>
          <a:xfrm>
            <a:off x="1117580" y="2782153"/>
            <a:ext cx="1878360" cy="2540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9200"/>
              </a:lnSpc>
              <a:buNone/>
            </a:pPr>
            <a:r>
              <a:rPr lang="fr-FR" altLang="en-US" sz="1400" dirty="0">
                <a:solidFill>
                  <a:srgbClr val="2D2D2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Cadrer</a:t>
            </a:r>
            <a:endParaRPr lang="fr-FR" sz="1400" dirty="0"/>
          </a:p>
        </p:txBody>
      </p:sp>
      <p:sp>
        <p:nvSpPr>
          <p:cNvPr id="9" name="Texte"/>
          <p:cNvSpPr txBox="1"/>
          <p:nvPr/>
        </p:nvSpPr>
        <p:spPr>
          <a:xfrm>
            <a:off x="761970" y="3156052"/>
            <a:ext cx="2133570" cy="888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7100"/>
              </a:lnSpc>
              <a:buNone/>
            </a:pPr>
            <a:r>
              <a:rPr lang="fr-FR" altLang="en-US" sz="1100" dirty="0">
                <a:solidFill>
                  <a:srgbClr val="484848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 skill demande à qui s’adresse la présentation et ce qu’elle doit obtenir.</a:t>
            </a:r>
            <a:endParaRPr lang="fr-FR" sz="1100" dirty="0"/>
          </a:p>
        </p:txBody>
      </p:sp>
      <p:pic>
        <p:nvPicPr>
          <p:cNvPr id="10" name="Graphique" descr="Flèche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6941" y="1904970"/>
            <a:ext cx="228600" cy="228600"/>
          </a:xfrm>
          <a:prstGeom prst="rect">
            <a:avLst/>
          </a:prstGeom>
        </p:spPr>
      </p:pic>
      <p:sp>
        <p:nvSpPr>
          <p:cNvPr id="11" name="Forme"/>
          <p:cNvSpPr/>
          <p:nvPr/>
        </p:nvSpPr>
        <p:spPr>
          <a:xfrm>
            <a:off x="3457621" y="1311250"/>
            <a:ext cx="2432030" cy="2838480"/>
          </a:xfrm>
          <a:prstGeom prst="roundRect">
            <a:avLst>
              <a:gd name="adj" fmla="val 5222"/>
            </a:avLst>
          </a:prstGeom>
          <a:solidFill>
            <a:srgbClr val="FFFFFF"/>
          </a:solidFill>
          <a:ln w="6350">
            <a:solidFill>
              <a:srgbClr val="DCDDDC"/>
            </a:solidFill>
            <a:prstDash val="solid"/>
          </a:ln>
        </p:spPr>
      </p:sp>
      <p:pic>
        <p:nvPicPr>
          <p:cNvPr id="12" name="Graphique" descr="Le storyboard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6010" y="1384310"/>
            <a:ext cx="2235159" cy="1270010"/>
          </a:xfrm>
          <a:prstGeom prst="rect">
            <a:avLst/>
          </a:prstGeom>
        </p:spPr>
      </p:pic>
      <p:sp>
        <p:nvSpPr>
          <p:cNvPr id="13" name="Forme"/>
          <p:cNvSpPr/>
          <p:nvPr/>
        </p:nvSpPr>
        <p:spPr>
          <a:xfrm>
            <a:off x="3606759" y="2768620"/>
            <a:ext cx="279441" cy="279441"/>
          </a:xfrm>
          <a:prstGeom prst="ellipse">
            <a:avLst/>
          </a:prstGeom>
          <a:solidFill>
            <a:srgbClr val="EDF1F4"/>
          </a:solidFill>
          <a:ln/>
        </p:spPr>
      </p:sp>
      <p:sp>
        <p:nvSpPr>
          <p:cNvPr id="14" name="Texte"/>
          <p:cNvSpPr txBox="1"/>
          <p:nvPr/>
        </p:nvSpPr>
        <p:spPr>
          <a:xfrm>
            <a:off x="3604016" y="2829977"/>
            <a:ext cx="285018" cy="1651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200"/>
              </a:lnSpc>
              <a:buNone/>
            </a:pPr>
            <a:r>
              <a:rPr lang="fr-FR" altLang="en-US" sz="1100" b="1" dirty="0">
                <a:solidFill>
                  <a:srgbClr val="263F5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</a:t>
            </a:r>
            <a:endParaRPr lang="fr-FR" sz="1100" dirty="0"/>
          </a:p>
        </p:txBody>
      </p:sp>
      <p:sp>
        <p:nvSpPr>
          <p:cNvPr id="15" name="Texte"/>
          <p:cNvSpPr txBox="1"/>
          <p:nvPr/>
        </p:nvSpPr>
        <p:spPr>
          <a:xfrm>
            <a:off x="3962370" y="2782153"/>
            <a:ext cx="1878360" cy="2540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9200"/>
              </a:lnSpc>
              <a:buNone/>
            </a:pPr>
            <a:r>
              <a:rPr lang="fr-FR" altLang="en-US" sz="1400" dirty="0">
                <a:solidFill>
                  <a:srgbClr val="2D2D2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 storyboard</a:t>
            </a:r>
            <a:endParaRPr lang="fr-FR" sz="1400" dirty="0"/>
          </a:p>
        </p:txBody>
      </p:sp>
      <p:sp>
        <p:nvSpPr>
          <p:cNvPr id="16" name="Texte"/>
          <p:cNvSpPr txBox="1"/>
          <p:nvPr/>
        </p:nvSpPr>
        <p:spPr>
          <a:xfrm>
            <a:off x="3606759" y="3156052"/>
            <a:ext cx="2133570" cy="888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7100"/>
              </a:lnSpc>
              <a:buNone/>
            </a:pPr>
            <a:r>
              <a:rPr lang="fr-FR" altLang="en-US" sz="1100" dirty="0">
                <a:solidFill>
                  <a:srgbClr val="484848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Une ligne par slide : son titre, ce qu’elle montre, sa figure et sa source.</a:t>
            </a:r>
            <a:endParaRPr lang="fr-FR" sz="1100" dirty="0"/>
          </a:p>
        </p:txBody>
      </p:sp>
      <p:pic>
        <p:nvPicPr>
          <p:cNvPr id="17" name="Graphique" descr="Flèche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1730" y="1904970"/>
            <a:ext cx="228600" cy="228600"/>
          </a:xfrm>
          <a:prstGeom prst="rect">
            <a:avLst/>
          </a:prstGeom>
        </p:spPr>
      </p:pic>
      <p:sp>
        <p:nvSpPr>
          <p:cNvPr id="18" name="Forme"/>
          <p:cNvSpPr/>
          <p:nvPr/>
        </p:nvSpPr>
        <p:spPr>
          <a:xfrm>
            <a:off x="6302411" y="1311250"/>
            <a:ext cx="2432030" cy="2838480"/>
          </a:xfrm>
          <a:prstGeom prst="roundRect">
            <a:avLst>
              <a:gd name="adj" fmla="val 5222"/>
            </a:avLst>
          </a:prstGeom>
          <a:solidFill>
            <a:srgbClr val="FFFFFF"/>
          </a:solidFill>
          <a:ln w="6350">
            <a:solidFill>
              <a:srgbClr val="DCDDDC"/>
            </a:solidFill>
            <a:prstDash val="solid"/>
          </a:ln>
        </p:spPr>
      </p:sp>
      <p:pic>
        <p:nvPicPr>
          <p:cNvPr id="19" name="Graphique" descr="Générer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0800" y="1384310"/>
            <a:ext cx="2235159" cy="1270010"/>
          </a:xfrm>
          <a:prstGeom prst="rect">
            <a:avLst/>
          </a:prstGeom>
        </p:spPr>
      </p:pic>
      <p:sp>
        <p:nvSpPr>
          <p:cNvPr id="20" name="Forme"/>
          <p:cNvSpPr/>
          <p:nvPr/>
        </p:nvSpPr>
        <p:spPr>
          <a:xfrm>
            <a:off x="6451641" y="2768620"/>
            <a:ext cx="279441" cy="279441"/>
          </a:xfrm>
          <a:prstGeom prst="ellipse">
            <a:avLst/>
          </a:prstGeom>
          <a:solidFill>
            <a:srgbClr val="EDF1F4"/>
          </a:solidFill>
          <a:ln/>
        </p:spPr>
      </p:sp>
      <p:sp>
        <p:nvSpPr>
          <p:cNvPr id="21" name="Texte"/>
          <p:cNvSpPr txBox="1"/>
          <p:nvPr/>
        </p:nvSpPr>
        <p:spPr>
          <a:xfrm>
            <a:off x="6448806" y="2829977"/>
            <a:ext cx="285018" cy="1651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200"/>
              </a:lnSpc>
              <a:buNone/>
            </a:pPr>
            <a:r>
              <a:rPr lang="fr-FR" altLang="en-US" sz="1100" b="1" dirty="0">
                <a:solidFill>
                  <a:srgbClr val="263F5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</a:t>
            </a:r>
            <a:endParaRPr lang="fr-FR" sz="1100" dirty="0"/>
          </a:p>
        </p:txBody>
      </p:sp>
      <p:sp>
        <p:nvSpPr>
          <p:cNvPr id="22" name="Texte"/>
          <p:cNvSpPr txBox="1"/>
          <p:nvPr/>
        </p:nvSpPr>
        <p:spPr>
          <a:xfrm>
            <a:off x="6807159" y="2782153"/>
            <a:ext cx="1878360" cy="2540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9200"/>
              </a:lnSpc>
              <a:buNone/>
            </a:pPr>
            <a:r>
              <a:rPr lang="fr-FR" altLang="en-US" sz="1400" dirty="0">
                <a:solidFill>
                  <a:srgbClr val="2D2D2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Générer</a:t>
            </a:r>
            <a:endParaRPr lang="fr-FR" sz="1400" dirty="0"/>
          </a:p>
        </p:txBody>
      </p:sp>
      <p:sp>
        <p:nvSpPr>
          <p:cNvPr id="23" name="Texte"/>
          <p:cNvSpPr txBox="1"/>
          <p:nvPr/>
        </p:nvSpPr>
        <p:spPr>
          <a:xfrm>
            <a:off x="6451641" y="3156052"/>
            <a:ext cx="2133570" cy="888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7100"/>
              </a:lnSpc>
              <a:buNone/>
            </a:pPr>
            <a:r>
              <a:rPr lang="fr-FR" altLang="en-US" sz="1100" dirty="0">
                <a:solidFill>
                  <a:srgbClr val="484848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 skill écrit la présentation directement dans Solaria Slides, sans import.</a:t>
            </a:r>
            <a:endParaRPr lang="fr-FR" sz="1100" dirty="0"/>
          </a:p>
        </p:txBody>
      </p:sp>
      <p:pic>
        <p:nvPicPr>
          <p:cNvPr id="24" name="Graphique" descr="Flèche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26520" y="1904970"/>
            <a:ext cx="228600" cy="228600"/>
          </a:xfrm>
          <a:prstGeom prst="rect">
            <a:avLst/>
          </a:prstGeom>
        </p:spPr>
      </p:pic>
      <p:sp>
        <p:nvSpPr>
          <p:cNvPr id="25" name="Forme"/>
          <p:cNvSpPr/>
          <p:nvPr/>
        </p:nvSpPr>
        <p:spPr>
          <a:xfrm>
            <a:off x="9144000" y="1308141"/>
            <a:ext cx="2438430" cy="2844790"/>
          </a:xfrm>
          <a:prstGeom prst="roundRect">
            <a:avLst>
              <a:gd name="adj" fmla="val 5209"/>
            </a:avLst>
          </a:prstGeom>
          <a:solidFill>
            <a:srgbClr val="FDEEE7"/>
          </a:solidFill>
          <a:ln/>
        </p:spPr>
      </p:sp>
      <p:pic>
        <p:nvPicPr>
          <p:cNvPr id="26" name="Graphique" descr="Retoucher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45590" y="1384310"/>
            <a:ext cx="2235159" cy="1270010"/>
          </a:xfrm>
          <a:prstGeom prst="rect">
            <a:avLst/>
          </a:prstGeom>
        </p:spPr>
      </p:pic>
      <p:sp>
        <p:nvSpPr>
          <p:cNvPr id="27" name="Forme"/>
          <p:cNvSpPr/>
          <p:nvPr/>
        </p:nvSpPr>
        <p:spPr>
          <a:xfrm>
            <a:off x="9296430" y="2768620"/>
            <a:ext cx="279441" cy="279441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28" name="Texte"/>
          <p:cNvSpPr txBox="1"/>
          <p:nvPr/>
        </p:nvSpPr>
        <p:spPr>
          <a:xfrm>
            <a:off x="9293596" y="2829977"/>
            <a:ext cx="285018" cy="1651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200"/>
              </a:lnSpc>
              <a:buNone/>
            </a:pPr>
            <a:r>
              <a:rPr lang="fr-FR" altLang="en-US" sz="1100" b="1" dirty="0">
                <a:solidFill>
                  <a:srgbClr val="263F5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</a:t>
            </a:r>
            <a:endParaRPr lang="fr-FR" sz="1100" dirty="0"/>
          </a:p>
        </p:txBody>
      </p:sp>
      <p:sp>
        <p:nvSpPr>
          <p:cNvPr id="29" name="Texte"/>
          <p:cNvSpPr txBox="1"/>
          <p:nvPr/>
        </p:nvSpPr>
        <p:spPr>
          <a:xfrm>
            <a:off x="9652041" y="2782153"/>
            <a:ext cx="1878360" cy="2540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9200"/>
              </a:lnSpc>
              <a:buNone/>
            </a:pPr>
            <a:r>
              <a:rPr lang="fr-FR" altLang="en-US" sz="1400" dirty="0">
                <a:solidFill>
                  <a:srgbClr val="2D2D2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Retoucher</a:t>
            </a:r>
            <a:endParaRPr lang="fr-FR" sz="1400" dirty="0"/>
          </a:p>
        </p:txBody>
      </p:sp>
      <p:sp>
        <p:nvSpPr>
          <p:cNvPr id="30" name="Texte"/>
          <p:cNvSpPr txBox="1"/>
          <p:nvPr/>
        </p:nvSpPr>
        <p:spPr>
          <a:xfrm>
            <a:off x="9296430" y="3156052"/>
            <a:ext cx="2133570" cy="888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7100"/>
              </a:lnSpc>
              <a:buNone/>
            </a:pPr>
            <a:r>
              <a:rPr lang="fr-FR" altLang="en-US" sz="1100" dirty="0">
                <a:solidFill>
                  <a:srgbClr val="484848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Nous reprenons chaque slide à la souris, comme un vrai PowerPoint.</a:t>
            </a:r>
            <a:endParaRPr lang="fr-FR" sz="1100" dirty="0"/>
          </a:p>
        </p:txBody>
      </p:sp>
      <p:sp>
        <p:nvSpPr>
          <p:cNvPr id="31" name="Forme"/>
          <p:cNvSpPr/>
          <p:nvPr/>
        </p:nvSpPr>
        <p:spPr>
          <a:xfrm>
            <a:off x="609630" y="4356110"/>
            <a:ext cx="5410230" cy="939820"/>
          </a:xfrm>
          <a:prstGeom prst="roundRect">
            <a:avLst>
              <a:gd name="adj" fmla="val 13514"/>
            </a:avLst>
          </a:prstGeom>
          <a:solidFill>
            <a:srgbClr val="F0F0F0"/>
          </a:solidFill>
          <a:ln/>
        </p:spPr>
      </p:sp>
      <p:pic>
        <p:nvPicPr>
          <p:cNvPr id="32" name="Graphique" descr="Icône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7390" y="4508541"/>
            <a:ext cx="279441" cy="279441"/>
          </a:xfrm>
          <a:prstGeom prst="rect">
            <a:avLst/>
          </a:prstGeom>
        </p:spPr>
      </p:pic>
      <p:sp>
        <p:nvSpPr>
          <p:cNvPr id="33" name="Texte"/>
          <p:cNvSpPr txBox="1"/>
          <p:nvPr/>
        </p:nvSpPr>
        <p:spPr>
          <a:xfrm>
            <a:off x="1193841" y="4531584"/>
            <a:ext cx="5006340" cy="1651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3200"/>
              </a:lnSpc>
              <a:buNone/>
            </a:pPr>
            <a:r>
              <a:rPr lang="fr-FR" altLang="en-US" sz="900" b="1" spc="72" kern="0" dirty="0">
                <a:solidFill>
                  <a:srgbClr val="484848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L’AUTRE CHEMIN</a:t>
            </a:r>
            <a:endParaRPr lang="fr-FR" sz="900" dirty="0"/>
          </a:p>
        </p:txBody>
      </p:sp>
      <p:sp>
        <p:nvSpPr>
          <p:cNvPr id="34" name="Texte"/>
          <p:cNvSpPr txBox="1"/>
          <p:nvPr/>
        </p:nvSpPr>
        <p:spPr>
          <a:xfrm>
            <a:off x="1193841" y="4743541"/>
            <a:ext cx="472818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7100"/>
              </a:lnSpc>
              <a:buNone/>
            </a:pPr>
            <a:r>
              <a:rPr lang="fr-FR" altLang="en-US" sz="1100" dirty="0">
                <a:solidFill>
                  <a:srgbClr val="2D2D2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Partir d’une page blanche et tout faire à la main, à l’ancienne.</a:t>
            </a:r>
            <a:endParaRPr lang="fr-FR" sz="1100" dirty="0"/>
          </a:p>
        </p:txBody>
      </p:sp>
      <p:sp>
        <p:nvSpPr>
          <p:cNvPr id="35" name="Forme"/>
          <p:cNvSpPr/>
          <p:nvPr/>
        </p:nvSpPr>
        <p:spPr>
          <a:xfrm>
            <a:off x="6172200" y="4356110"/>
            <a:ext cx="5410230" cy="939820"/>
          </a:xfrm>
          <a:prstGeom prst="roundRect">
            <a:avLst>
              <a:gd name="adj" fmla="val 13514"/>
            </a:avLst>
          </a:prstGeom>
          <a:solidFill>
            <a:srgbClr val="F0F0F0"/>
          </a:solidFill>
          <a:ln/>
        </p:spPr>
      </p:sp>
      <p:pic>
        <p:nvPicPr>
          <p:cNvPr id="36" name="Graphique" descr="Icône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49959" y="4508541"/>
            <a:ext cx="279441" cy="279441"/>
          </a:xfrm>
          <a:prstGeom prst="rect">
            <a:avLst/>
          </a:prstGeom>
        </p:spPr>
      </p:pic>
      <p:sp>
        <p:nvSpPr>
          <p:cNvPr id="37" name="Texte"/>
          <p:cNvSpPr txBox="1"/>
          <p:nvPr/>
        </p:nvSpPr>
        <p:spPr>
          <a:xfrm>
            <a:off x="6756410" y="4531584"/>
            <a:ext cx="5006340" cy="1651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3200"/>
              </a:lnSpc>
              <a:buNone/>
            </a:pPr>
            <a:r>
              <a:rPr lang="fr-FR" altLang="en-US" sz="900" b="1" spc="72" kern="0" dirty="0">
                <a:solidFill>
                  <a:srgbClr val="484848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PENDANT LA RETOUCHE</a:t>
            </a:r>
            <a:endParaRPr lang="fr-FR" sz="900" dirty="0"/>
          </a:p>
        </p:txBody>
      </p:sp>
      <p:sp>
        <p:nvSpPr>
          <p:cNvPr id="38" name="Texte"/>
          <p:cNvSpPr txBox="1"/>
          <p:nvPr/>
        </p:nvSpPr>
        <p:spPr>
          <a:xfrm>
            <a:off x="6756410" y="4743541"/>
            <a:ext cx="4635459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7100"/>
              </a:lnSpc>
              <a:buNone/>
            </a:pPr>
            <a:r>
              <a:rPr lang="fr-FR" altLang="en-US" sz="1100" dirty="0">
                <a:solidFill>
                  <a:srgbClr val="2D2D2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L’éditeur recharge le deck dès que le fichier change : une modification demandée à l’IA s’affiche aussitôt.</a:t>
            </a:r>
            <a:endParaRPr lang="fr-FR" sz="1100" dirty="0"/>
          </a:p>
        </p:txBody>
      </p:sp>
      <p:sp>
        <p:nvSpPr>
          <p:cNvPr id="39" name="Forme"/>
          <p:cNvSpPr/>
          <p:nvPr/>
        </p:nvSpPr>
        <p:spPr>
          <a:xfrm>
            <a:off x="609630" y="5613410"/>
            <a:ext cx="10972800" cy="6309"/>
          </a:xfrm>
          <a:prstGeom prst="rect">
            <a:avLst/>
          </a:prstGeom>
          <a:solidFill>
            <a:srgbClr val="DCDDDC"/>
          </a:solidFill>
          <a:ln/>
        </p:spPr>
      </p:sp>
      <p:sp>
        <p:nvSpPr>
          <p:cNvPr id="40" name="Texte"/>
          <p:cNvSpPr txBox="1"/>
          <p:nvPr/>
        </p:nvSpPr>
        <p:spPr>
          <a:xfrm>
            <a:off x="609630" y="5737128"/>
            <a:ext cx="11192256" cy="2540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3200"/>
              </a:lnSpc>
              <a:buNone/>
            </a:pPr>
            <a:r>
              <a:rPr lang="fr-FR" altLang="en-US" sz="1300" b="1" dirty="0">
                <a:solidFill>
                  <a:srgbClr val="2D2D2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 skill prépare le contenu et le deck ; la retouche finale se fait à la main, comme dans PowerPoint.</a:t>
            </a:r>
            <a:endParaRPr lang="fr-FR" sz="1300" dirty="0"/>
          </a:p>
        </p:txBody>
      </p:sp>
      <p:pic>
        <p:nvPicPr>
          <p:cNvPr id="41" name="Image" descr="Solaria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9630" y="6413510"/>
            <a:ext cx="781080" cy="184160"/>
          </a:xfrm>
          <a:prstGeom prst="rect">
            <a:avLst/>
          </a:prstGeom>
        </p:spPr>
      </p:pic>
      <p:sp>
        <p:nvSpPr>
          <p:cNvPr id="42" name="Texte"/>
          <p:cNvSpPr txBox="1"/>
          <p:nvPr/>
        </p:nvSpPr>
        <p:spPr>
          <a:xfrm>
            <a:off x="1625620" y="6444508"/>
            <a:ext cx="5829300" cy="209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3700"/>
              </a:lnSpc>
              <a:buNone/>
            </a:pPr>
            <a:r>
              <a:rPr lang="fr-FR" altLang="en-US" sz="1100" dirty="0">
                <a:solidFill>
                  <a:srgbClr val="595959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Nous avons refait PowerPoint</a:t>
            </a:r>
            <a:endParaRPr lang="fr-FR" sz="1100" dirty="0"/>
          </a:p>
        </p:txBody>
      </p:sp>
      <p:sp>
        <p:nvSpPr>
          <p:cNvPr id="43" name="Texte"/>
          <p:cNvSpPr txBox="1"/>
          <p:nvPr/>
        </p:nvSpPr>
        <p:spPr>
          <a:xfrm>
            <a:off x="10779222" y="6431798"/>
            <a:ext cx="803118" cy="209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93700"/>
              </a:lnSpc>
              <a:buNone/>
            </a:pPr>
            <a:r>
              <a:rPr lang="fr-FR" altLang="en-US" sz="1100" dirty="0">
                <a:solidFill>
                  <a:srgbClr val="263F5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06 </a:t>
            </a:r>
            <a:r>
              <a:rPr lang="fr-FR" altLang="en-US" sz="1100" dirty="0">
                <a:solidFill>
                  <a:srgbClr val="263F5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/ 07</a:t>
            </a:r>
            <a:endParaRPr lang="fr-FR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e"/>
          <p:cNvSpPr txBox="1"/>
          <p:nvPr/>
        </p:nvSpPr>
        <p:spPr>
          <a:xfrm>
            <a:off x="609630" y="410657"/>
            <a:ext cx="11192256" cy="4063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6500"/>
              </a:lnSpc>
              <a:buNone/>
            </a:pPr>
            <a:r>
              <a:rPr lang="fr-FR" altLang="en-US" sz="2750" spc="-96" kern="0" dirty="0">
                <a:solidFill>
                  <a:srgbClr val="2D2D2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Comment l’équipe a-t-elle adopté Solaria Slides </a:t>
            </a:r>
            <a:r>
              <a:rPr lang="fr-FR" altLang="en-US" sz="2750" spc="-96" kern="0" dirty="0">
                <a:solidFill>
                  <a:srgbClr val="F4815A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?</a:t>
            </a:r>
            <a:endParaRPr lang="fr-FR" sz="2750" dirty="0"/>
          </a:p>
        </p:txBody>
      </p:sp>
      <p:sp>
        <p:nvSpPr>
          <p:cNvPr id="3" name="Texte"/>
          <p:cNvSpPr txBox="1"/>
          <p:nvPr/>
        </p:nvSpPr>
        <p:spPr>
          <a:xfrm>
            <a:off x="609630" y="872703"/>
            <a:ext cx="11192256" cy="2540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3200"/>
              </a:lnSpc>
              <a:buNone/>
            </a:pPr>
            <a:r>
              <a:rPr lang="fr-FR" altLang="en-US" sz="1400" dirty="0">
                <a:solidFill>
                  <a:srgbClr val="3F3F3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Du premier week-end de développement au passage de toute l’équipe, à la date d’octobre 2026.</a:t>
            </a:r>
            <a:endParaRPr lang="fr-FR" sz="1400" dirty="0"/>
          </a:p>
        </p:txBody>
      </p:sp>
      <p:sp>
        <p:nvSpPr>
          <p:cNvPr id="4" name="Forme"/>
          <p:cNvSpPr/>
          <p:nvPr/>
        </p:nvSpPr>
        <p:spPr>
          <a:xfrm>
            <a:off x="612739" y="1311250"/>
            <a:ext cx="2279691" cy="1682770"/>
          </a:xfrm>
          <a:prstGeom prst="roundRect">
            <a:avLst>
              <a:gd name="adj" fmla="val 7548"/>
            </a:avLst>
          </a:prstGeom>
          <a:solidFill>
            <a:srgbClr val="FFFFFF"/>
          </a:solidFill>
          <a:ln w="6350">
            <a:solidFill>
              <a:srgbClr val="DCDDDC"/>
            </a:solidFill>
            <a:prstDash val="solid"/>
          </a:ln>
        </p:spPr>
      </p:sp>
      <p:sp>
        <p:nvSpPr>
          <p:cNvPr id="5" name="Forme"/>
          <p:cNvSpPr/>
          <p:nvPr/>
        </p:nvSpPr>
        <p:spPr>
          <a:xfrm>
            <a:off x="761970" y="1447770"/>
            <a:ext cx="1022391" cy="228600"/>
          </a:xfrm>
          <a:prstGeom prst="roundRect">
            <a:avLst>
              <a:gd name="adj" fmla="val 50000"/>
            </a:avLst>
          </a:prstGeom>
          <a:solidFill>
            <a:srgbClr val="EDF1F4"/>
          </a:solidFill>
          <a:ln/>
        </p:spPr>
      </p:sp>
      <p:sp>
        <p:nvSpPr>
          <p:cNvPr id="6" name="Texte"/>
          <p:cNvSpPr txBox="1"/>
          <p:nvPr/>
        </p:nvSpPr>
        <p:spPr>
          <a:xfrm>
            <a:off x="751820" y="1492849"/>
            <a:ext cx="1042782" cy="1460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9200"/>
              </a:lnSpc>
              <a:buNone/>
            </a:pPr>
            <a:r>
              <a:rPr lang="fr-FR" altLang="en-US" sz="900" b="1" dirty="0">
                <a:solidFill>
                  <a:srgbClr val="263F5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Développement</a:t>
            </a:r>
            <a:endParaRPr lang="fr-FR" sz="900" dirty="0"/>
          </a:p>
        </p:txBody>
      </p:sp>
      <p:sp>
        <p:nvSpPr>
          <p:cNvPr id="7" name="Texte"/>
          <p:cNvSpPr txBox="1"/>
          <p:nvPr/>
        </p:nvSpPr>
        <p:spPr>
          <a:xfrm>
            <a:off x="761970" y="1851294"/>
            <a:ext cx="202082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79400"/>
              </a:lnSpc>
              <a:buNone/>
            </a:pPr>
            <a:r>
              <a:rPr lang="fr-FR" altLang="en-US" sz="2900" spc="-116" kern="0" dirty="0">
                <a:solidFill>
                  <a:srgbClr val="263F5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 week-end</a:t>
            </a:r>
            <a:endParaRPr lang="fr-FR" sz="2900" dirty="0"/>
          </a:p>
        </p:txBody>
      </p:sp>
      <p:sp>
        <p:nvSpPr>
          <p:cNvPr id="8" name="Texte"/>
          <p:cNvSpPr txBox="1"/>
          <p:nvPr/>
        </p:nvSpPr>
        <p:spPr>
          <a:xfrm>
            <a:off x="761970" y="2346808"/>
            <a:ext cx="1981230" cy="584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3200"/>
              </a:lnSpc>
              <a:buNone/>
            </a:pPr>
            <a:r>
              <a:rPr lang="fr-FR" altLang="en-US" sz="1050" dirty="0">
                <a:solidFill>
                  <a:srgbClr val="484848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pour développer le MVP avec Codex</a:t>
            </a:r>
            <a:endParaRPr lang="fr-FR" sz="1050" dirty="0"/>
          </a:p>
        </p:txBody>
      </p:sp>
      <p:sp>
        <p:nvSpPr>
          <p:cNvPr id="9" name="Forme"/>
          <p:cNvSpPr/>
          <p:nvPr/>
        </p:nvSpPr>
        <p:spPr>
          <a:xfrm>
            <a:off x="3051170" y="1311250"/>
            <a:ext cx="2279691" cy="1682770"/>
          </a:xfrm>
          <a:prstGeom prst="roundRect">
            <a:avLst>
              <a:gd name="adj" fmla="val 7548"/>
            </a:avLst>
          </a:prstGeom>
          <a:solidFill>
            <a:srgbClr val="FFFFFF"/>
          </a:solidFill>
          <a:ln w="6350">
            <a:solidFill>
              <a:srgbClr val="DCDDDC"/>
            </a:solidFill>
            <a:prstDash val="solid"/>
          </a:ln>
        </p:spPr>
      </p:sp>
      <p:sp>
        <p:nvSpPr>
          <p:cNvPr id="10" name="Forme"/>
          <p:cNvSpPr/>
          <p:nvPr/>
        </p:nvSpPr>
        <p:spPr>
          <a:xfrm>
            <a:off x="3200400" y="1447770"/>
            <a:ext cx="546080" cy="228600"/>
          </a:xfrm>
          <a:prstGeom prst="roundRect">
            <a:avLst>
              <a:gd name="adj" fmla="val 50000"/>
            </a:avLst>
          </a:prstGeom>
          <a:solidFill>
            <a:srgbClr val="EDF1F4"/>
          </a:solidFill>
          <a:ln/>
        </p:spPr>
      </p:sp>
      <p:sp>
        <p:nvSpPr>
          <p:cNvPr id="11" name="Texte"/>
          <p:cNvSpPr txBox="1"/>
          <p:nvPr/>
        </p:nvSpPr>
        <p:spPr>
          <a:xfrm>
            <a:off x="3194914" y="1492849"/>
            <a:ext cx="557052" cy="1460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9200"/>
              </a:lnSpc>
              <a:buNone/>
            </a:pPr>
            <a:r>
              <a:rPr lang="fr-FR" altLang="en-US" sz="900" b="1" dirty="0">
                <a:solidFill>
                  <a:srgbClr val="263F5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Tests</a:t>
            </a:r>
            <a:endParaRPr lang="fr-FR" sz="900" dirty="0"/>
          </a:p>
        </p:txBody>
      </p:sp>
      <p:sp>
        <p:nvSpPr>
          <p:cNvPr id="12" name="Texte"/>
          <p:cNvSpPr txBox="1"/>
          <p:nvPr/>
        </p:nvSpPr>
        <p:spPr>
          <a:xfrm>
            <a:off x="3200400" y="1851294"/>
            <a:ext cx="202082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79400"/>
              </a:lnSpc>
              <a:buNone/>
            </a:pPr>
            <a:r>
              <a:rPr lang="fr-FR" altLang="en-US" sz="2900" spc="-116" kern="0" dirty="0">
                <a:solidFill>
                  <a:srgbClr val="263F5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 semaine</a:t>
            </a:r>
            <a:endParaRPr lang="fr-FR" sz="2900" dirty="0"/>
          </a:p>
        </p:txBody>
      </p:sp>
      <p:sp>
        <p:nvSpPr>
          <p:cNvPr id="13" name="Texte"/>
          <p:cNvSpPr txBox="1"/>
          <p:nvPr/>
        </p:nvSpPr>
        <p:spPr>
          <a:xfrm>
            <a:off x="3200400" y="2346808"/>
            <a:ext cx="1981230" cy="584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3200"/>
              </a:lnSpc>
              <a:buNone/>
            </a:pPr>
            <a:r>
              <a:rPr lang="fr-FR" altLang="en-US" sz="1050" dirty="0">
                <a:solidFill>
                  <a:srgbClr val="484848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 tests, de retours et de mises à jour par toute l’équipe</a:t>
            </a:r>
            <a:endParaRPr lang="fr-FR" sz="1050" dirty="0"/>
          </a:p>
        </p:txBody>
      </p:sp>
      <p:sp>
        <p:nvSpPr>
          <p:cNvPr id="14" name="Forme"/>
          <p:cNvSpPr/>
          <p:nvPr/>
        </p:nvSpPr>
        <p:spPr>
          <a:xfrm>
            <a:off x="5489600" y="1311250"/>
            <a:ext cx="2279691" cy="1682770"/>
          </a:xfrm>
          <a:prstGeom prst="roundRect">
            <a:avLst>
              <a:gd name="adj" fmla="val 7548"/>
            </a:avLst>
          </a:prstGeom>
          <a:solidFill>
            <a:srgbClr val="FFFFFF"/>
          </a:solidFill>
          <a:ln w="6350">
            <a:solidFill>
              <a:srgbClr val="DCDDDC"/>
            </a:solidFill>
            <a:prstDash val="solid"/>
          </a:ln>
        </p:spPr>
      </p:sp>
      <p:sp>
        <p:nvSpPr>
          <p:cNvPr id="15" name="Forme"/>
          <p:cNvSpPr/>
          <p:nvPr/>
        </p:nvSpPr>
        <p:spPr>
          <a:xfrm>
            <a:off x="5638830" y="1447770"/>
            <a:ext cx="723930" cy="228600"/>
          </a:xfrm>
          <a:prstGeom prst="roundRect">
            <a:avLst>
              <a:gd name="adj" fmla="val 50000"/>
            </a:avLst>
          </a:prstGeom>
          <a:solidFill>
            <a:srgbClr val="EDF1F4"/>
          </a:solidFill>
          <a:ln/>
        </p:spPr>
      </p:sp>
      <p:sp>
        <p:nvSpPr>
          <p:cNvPr id="16" name="Texte"/>
          <p:cNvSpPr txBox="1"/>
          <p:nvPr/>
        </p:nvSpPr>
        <p:spPr>
          <a:xfrm>
            <a:off x="5631607" y="1492849"/>
            <a:ext cx="738378" cy="1460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9200"/>
              </a:lnSpc>
              <a:buNone/>
            </a:pPr>
            <a:r>
              <a:rPr lang="fr-FR" altLang="en-US" sz="900" b="1" dirty="0">
                <a:solidFill>
                  <a:srgbClr val="263F5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Adoption</a:t>
            </a:r>
            <a:endParaRPr lang="fr-FR" sz="900" dirty="0"/>
          </a:p>
        </p:txBody>
      </p:sp>
      <p:sp>
        <p:nvSpPr>
          <p:cNvPr id="17" name="Texte"/>
          <p:cNvSpPr txBox="1"/>
          <p:nvPr/>
        </p:nvSpPr>
        <p:spPr>
          <a:xfrm>
            <a:off x="5638830" y="1851294"/>
            <a:ext cx="202082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79400"/>
              </a:lnSpc>
              <a:buNone/>
            </a:pPr>
            <a:r>
              <a:rPr lang="fr-FR" altLang="en-US" sz="2900" spc="-116" kern="0" dirty="0">
                <a:solidFill>
                  <a:srgbClr val="263F5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 journée</a:t>
            </a:r>
            <a:endParaRPr lang="fr-FR" sz="2900" dirty="0"/>
          </a:p>
        </p:txBody>
      </p:sp>
      <p:sp>
        <p:nvSpPr>
          <p:cNvPr id="18" name="Texte"/>
          <p:cNvSpPr txBox="1"/>
          <p:nvPr/>
        </p:nvSpPr>
        <p:spPr>
          <a:xfrm>
            <a:off x="5638830" y="2346808"/>
            <a:ext cx="1981230" cy="584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3200"/>
              </a:lnSpc>
              <a:buNone/>
            </a:pPr>
            <a:r>
              <a:rPr lang="fr-FR" altLang="en-US" sz="1050" dirty="0">
                <a:solidFill>
                  <a:srgbClr val="484848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pour passer du PPTX à Solaria Slides, une fois la version stabilisée</a:t>
            </a:r>
            <a:endParaRPr lang="fr-FR" sz="1050" dirty="0"/>
          </a:p>
        </p:txBody>
      </p:sp>
      <p:sp>
        <p:nvSpPr>
          <p:cNvPr id="19" name="Forme"/>
          <p:cNvSpPr/>
          <p:nvPr/>
        </p:nvSpPr>
        <p:spPr>
          <a:xfrm>
            <a:off x="609630" y="3149559"/>
            <a:ext cx="7162770" cy="2146280"/>
          </a:xfrm>
          <a:prstGeom prst="roundRect">
            <a:avLst>
              <a:gd name="adj" fmla="val 5918"/>
            </a:avLst>
          </a:prstGeom>
          <a:solidFill>
            <a:srgbClr val="F0F0F0"/>
          </a:solidFill>
          <a:ln/>
        </p:spPr>
      </p:sp>
      <p:pic>
        <p:nvPicPr>
          <p:cNvPr id="20" name="Graphique" descr="La boucle tester, faire un retour, mettre à jour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70" y="3390870"/>
            <a:ext cx="1904970" cy="1651041"/>
          </a:xfrm>
          <a:prstGeom prst="rect">
            <a:avLst/>
          </a:prstGeom>
        </p:spPr>
      </p:pic>
      <p:sp>
        <p:nvSpPr>
          <p:cNvPr id="21" name="Texte"/>
          <p:cNvSpPr txBox="1"/>
          <p:nvPr/>
        </p:nvSpPr>
        <p:spPr>
          <a:xfrm>
            <a:off x="2844790" y="3426714"/>
            <a:ext cx="5074920" cy="1651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3200"/>
              </a:lnSpc>
              <a:buNone/>
            </a:pPr>
            <a:r>
              <a:rPr lang="fr-FR" altLang="en-US" sz="900" b="1" spc="72" kern="0" dirty="0">
                <a:solidFill>
                  <a:srgbClr val="484848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POURQUOI L’ADOPTION A ÉTÉ RAPIDE, SELON NOUS</a:t>
            </a:r>
            <a:endParaRPr lang="fr-FR" sz="900" dirty="0"/>
          </a:p>
        </p:txBody>
      </p:sp>
      <p:sp>
        <p:nvSpPr>
          <p:cNvPr id="22" name="Texte"/>
          <p:cNvSpPr txBox="1"/>
          <p:nvPr/>
        </p:nvSpPr>
        <p:spPr>
          <a:xfrm>
            <a:off x="2844790" y="3659154"/>
            <a:ext cx="4699010" cy="1270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1100"/>
              </a:lnSpc>
              <a:buNone/>
            </a:pPr>
            <a:r>
              <a:rPr lang="fr-FR" altLang="en-US" sz="1250" dirty="0">
                <a:solidFill>
                  <a:srgbClr val="2D2D2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Nous ne sommes que trois, ce qui aide. Surtout, tout le monde a testé l’outil dès les premiers jours. Chaque retour donnait lieu à une mise à jour, jusqu’à une version stabilisée, meilleure que PowerPoint pour notre usage.</a:t>
            </a:r>
            <a:endParaRPr lang="fr-FR" sz="1250" dirty="0"/>
          </a:p>
        </p:txBody>
      </p:sp>
      <p:sp>
        <p:nvSpPr>
          <p:cNvPr id="23" name="Forme"/>
          <p:cNvSpPr/>
          <p:nvPr/>
        </p:nvSpPr>
        <p:spPr>
          <a:xfrm>
            <a:off x="8026420" y="1308141"/>
            <a:ext cx="3556010" cy="3987790"/>
          </a:xfrm>
          <a:prstGeom prst="roundRect">
            <a:avLst>
              <a:gd name="adj" fmla="val 4999"/>
            </a:avLst>
          </a:prstGeom>
          <a:solidFill>
            <a:srgbClr val="FDEEE7"/>
          </a:solidFill>
          <a:ln/>
        </p:spPr>
      </p:sp>
      <p:pic>
        <p:nvPicPr>
          <p:cNvPr id="24" name="Graphique" descr="Des logiciels du quotidien, et l’un d’eux refait sur mesure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0441" y="1549359"/>
            <a:ext cx="3047970" cy="1460480"/>
          </a:xfrm>
          <a:prstGeom prst="rect">
            <a:avLst/>
          </a:prstGeom>
        </p:spPr>
      </p:pic>
      <p:pic>
        <p:nvPicPr>
          <p:cNvPr id="25" name="Graphique" descr="Icône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5020" y="3352830"/>
            <a:ext cx="279441" cy="279441"/>
          </a:xfrm>
          <a:prstGeom prst="rect">
            <a:avLst/>
          </a:prstGeom>
        </p:spPr>
      </p:pic>
      <p:sp>
        <p:nvSpPr>
          <p:cNvPr id="26" name="Texte"/>
          <p:cNvSpPr txBox="1"/>
          <p:nvPr/>
        </p:nvSpPr>
        <p:spPr>
          <a:xfrm>
            <a:off x="8635959" y="3414004"/>
            <a:ext cx="2880360" cy="1651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3200"/>
              </a:lnSpc>
              <a:buNone/>
            </a:pPr>
            <a:r>
              <a:rPr lang="fr-FR" altLang="en-US" sz="900" b="1" spc="72" kern="0" dirty="0">
                <a:solidFill>
                  <a:srgbClr val="484848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 QUESTION QUI RESTE</a:t>
            </a:r>
            <a:endParaRPr lang="fr-FR" sz="900" dirty="0"/>
          </a:p>
        </p:txBody>
      </p:sp>
      <p:sp>
        <p:nvSpPr>
          <p:cNvPr id="27" name="Texte"/>
          <p:cNvSpPr txBox="1"/>
          <p:nvPr/>
        </p:nvSpPr>
        <p:spPr>
          <a:xfrm>
            <a:off x="8255020" y="3742548"/>
            <a:ext cx="3098810" cy="13970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3200"/>
              </a:lnSpc>
              <a:buNone/>
            </a:pPr>
            <a:r>
              <a:rPr lang="fr-FR" altLang="en-US" sz="1550" dirty="0">
                <a:solidFill>
                  <a:srgbClr val="2D2D2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Combien des logiciels que nous subissons chaque jour ne doivent leur place qu’au fait que personne n’avait songé à les refaire ?</a:t>
            </a:r>
            <a:endParaRPr lang="fr-FR" sz="1550" dirty="0"/>
          </a:p>
        </p:txBody>
      </p:sp>
      <p:sp>
        <p:nvSpPr>
          <p:cNvPr id="28" name="Forme"/>
          <p:cNvSpPr/>
          <p:nvPr/>
        </p:nvSpPr>
        <p:spPr>
          <a:xfrm>
            <a:off x="609630" y="5613410"/>
            <a:ext cx="10972800" cy="6309"/>
          </a:xfrm>
          <a:prstGeom prst="rect">
            <a:avLst/>
          </a:prstGeom>
          <a:solidFill>
            <a:srgbClr val="DCDDDC"/>
          </a:solidFill>
          <a:ln/>
        </p:spPr>
      </p:sp>
      <p:sp>
        <p:nvSpPr>
          <p:cNvPr id="29" name="Texte"/>
          <p:cNvSpPr txBox="1"/>
          <p:nvPr/>
        </p:nvSpPr>
        <p:spPr>
          <a:xfrm>
            <a:off x="609630" y="5737128"/>
            <a:ext cx="11192256" cy="2540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3200"/>
              </a:lnSpc>
              <a:buNone/>
            </a:pPr>
            <a:r>
              <a:rPr lang="fr-FR" altLang="en-US" sz="1300" b="1" dirty="0">
                <a:solidFill>
                  <a:srgbClr val="2D2D2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Un week-end de développement et une semaine de tests ont suffi pour que toute l’équipe passe à Solaria Slides.</a:t>
            </a:r>
            <a:endParaRPr lang="fr-FR" sz="1300" dirty="0"/>
          </a:p>
        </p:txBody>
      </p:sp>
      <p:pic>
        <p:nvPicPr>
          <p:cNvPr id="30" name="Image" descr="Solaria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30" y="6413510"/>
            <a:ext cx="781080" cy="184160"/>
          </a:xfrm>
          <a:prstGeom prst="rect">
            <a:avLst/>
          </a:prstGeom>
        </p:spPr>
      </p:pic>
      <p:sp>
        <p:nvSpPr>
          <p:cNvPr id="31" name="Texte"/>
          <p:cNvSpPr txBox="1"/>
          <p:nvPr/>
        </p:nvSpPr>
        <p:spPr>
          <a:xfrm>
            <a:off x="1625620" y="6444508"/>
            <a:ext cx="5829300" cy="209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3700"/>
              </a:lnSpc>
              <a:buNone/>
            </a:pPr>
            <a:r>
              <a:rPr lang="fr-FR" altLang="en-US" sz="1100" dirty="0">
                <a:solidFill>
                  <a:srgbClr val="595959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Nous avons refait PowerPoint</a:t>
            </a:r>
            <a:endParaRPr lang="fr-FR" sz="1100" dirty="0"/>
          </a:p>
        </p:txBody>
      </p:sp>
      <p:sp>
        <p:nvSpPr>
          <p:cNvPr id="32" name="Texte"/>
          <p:cNvSpPr txBox="1"/>
          <p:nvPr/>
        </p:nvSpPr>
        <p:spPr>
          <a:xfrm>
            <a:off x="10779222" y="6431798"/>
            <a:ext cx="803118" cy="209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93700"/>
              </a:lnSpc>
              <a:buNone/>
            </a:pPr>
            <a:r>
              <a:rPr lang="fr-FR" altLang="en-US" sz="1100" dirty="0">
                <a:solidFill>
                  <a:srgbClr val="263F5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07 </a:t>
            </a:r>
            <a:r>
              <a:rPr lang="fr-FR" altLang="en-US" sz="1100" dirty="0">
                <a:solidFill>
                  <a:srgbClr val="263F5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/ 07</a:t>
            </a:r>
            <a:endParaRPr lang="fr-FR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Outfi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Outfit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Solaria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Nous avons refait PowerPoint</dc:title>
  <dc:subject>PptxGenJS Presentation</dc:subject>
  <dc:creator>PptxGenJS</dc:creator>
  <cp:lastModifiedBy>PptxGenJS</cp:lastModifiedBy>
  <cp:revision>1</cp:revision>
  <dcterms:created xsi:type="dcterms:W3CDTF">2026-10-04T15:29:52Z</dcterms:created>
  <dcterms:modified xsi:type="dcterms:W3CDTF">2026-10-04T15:29:52Z</dcterms:modified>
</cp:coreProperties>
</file>